
<file path=[Content_Types].xml><?xml version="1.0" encoding="utf-8"?>
<Types xmlns="http://schemas.openxmlformats.org/package/2006/content-types">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sldIdLst>
    <p:sldId id="256" r:id="rId2"/>
    <p:sldId id="257" r:id="rId3"/>
    <p:sldId id="258" r:id="rId4"/>
    <p:sldId id="264" r:id="rId5"/>
    <p:sldId id="261" r:id="rId6"/>
    <p:sldId id="260" r:id="rId7"/>
    <p:sldId id="262" r:id="rId8"/>
    <p:sldId id="328" r:id="rId9"/>
    <p:sldId id="263" r:id="rId10"/>
    <p:sldId id="330" r:id="rId11"/>
    <p:sldId id="291" r:id="rId12"/>
    <p:sldId id="270" r:id="rId13"/>
    <p:sldId id="271" r:id="rId14"/>
    <p:sldId id="300" r:id="rId15"/>
    <p:sldId id="272" r:id="rId16"/>
    <p:sldId id="301" r:id="rId17"/>
    <p:sldId id="278" r:id="rId18"/>
    <p:sldId id="279" r:id="rId19"/>
    <p:sldId id="280" r:id="rId20"/>
    <p:sldId id="281" r:id="rId21"/>
    <p:sldId id="282" r:id="rId22"/>
    <p:sldId id="332" r:id="rId23"/>
    <p:sldId id="316" r:id="rId24"/>
    <p:sldId id="317" r:id="rId25"/>
    <p:sldId id="318" r:id="rId26"/>
    <p:sldId id="322" r:id="rId27"/>
    <p:sldId id="319" r:id="rId28"/>
    <p:sldId id="321" r:id="rId29"/>
    <p:sldId id="331" r:id="rId30"/>
    <p:sldId id="274" r:id="rId31"/>
    <p:sldId id="327" r:id="rId32"/>
    <p:sldId id="284" r:id="rId33"/>
    <p:sldId id="285"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579" autoAdjust="0"/>
    <p:restoredTop sz="81195" autoAdjust="0"/>
  </p:normalViewPr>
  <p:slideViewPr>
    <p:cSldViewPr snapToGrid="0" snapToObjects="1">
      <p:cViewPr varScale="1">
        <p:scale>
          <a:sx n="82" d="100"/>
          <a:sy n="82" d="100"/>
        </p:scale>
        <p:origin x="184" y="808"/>
      </p:cViewPr>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1F26FB-FD4B-054B-B449-F7D362650D64}" type="datetimeFigureOut">
              <a:rPr lang="en-LB" smtClean="0"/>
              <a:t>7/14/22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733B0E-556F-354F-91C9-545EC2CF5A30}" type="slidenum">
              <a:rPr lang="en-LB" smtClean="0"/>
              <a:t>‹#›</a:t>
            </a:fld>
            <a:endParaRPr lang="en-LB"/>
          </a:p>
        </p:txBody>
      </p:sp>
    </p:spTree>
    <p:extLst>
      <p:ext uri="{BB962C8B-B14F-4D97-AF65-F5344CB8AC3E}">
        <p14:creationId xmlns:p14="http://schemas.microsoft.com/office/powerpoint/2010/main" val="2926588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kern="1200" dirty="0">
                <a:solidFill>
                  <a:schemeClr val="tx1"/>
                </a:solidFill>
                <a:effectLst/>
                <a:latin typeface="+mn-lt"/>
                <a:ea typeface="+mn-ea"/>
                <a:cs typeface="+mn-cs"/>
              </a:rPr>
              <a:t>  مرحبًا يا أصدقائي، أنا سعيد/ة أن أكون معكم هذا الأسبوع. أخبِروني كيف كان الأسبوع الماضي؟ من منكم أتجز ورقة نشاط الدرس السابق؟ (اِسأل الأولاد عن ورقة النشاط، وراجعها معهم، ثمَّ شجِّع الذين لم يحضّروها أو لم يحلّوها).</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اِسأل الأولاد ماذا طبّقوا في الأسبوع المنصرم (الماضي) ممّا تعلَّموه معك في الدرس السابق، وما هي الصعوبات التي منعتهم من تطبيق ما تعلَّموه. اسألهم من منهم متحمِّس ليسمع قصة جديدة من الكتاب المقدَّس. (حمِّس الأولاد ليكون لديهم شغف ليتعلَّموا من كلمة الله). </a:t>
            </a:r>
          </a:p>
          <a:p>
            <a:pPr algn="r" rtl="1"/>
            <a:r>
              <a:rPr lang="ar-LB" sz="1200" kern="1200" dirty="0">
                <a:solidFill>
                  <a:schemeClr val="tx1"/>
                </a:solidFill>
                <a:effectLst/>
                <a:latin typeface="+mn-lt"/>
                <a:ea typeface="+mn-ea"/>
                <a:cs typeface="+mn-cs"/>
              </a:rPr>
              <a:t>دعونا نبدأ بالصلاة.</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2</a:t>
            </a:fld>
            <a:endParaRPr lang="en-LB"/>
          </a:p>
        </p:txBody>
      </p:sp>
    </p:spTree>
    <p:extLst>
      <p:ext uri="{BB962C8B-B14F-4D97-AF65-F5344CB8AC3E}">
        <p14:creationId xmlns:p14="http://schemas.microsoft.com/office/powerpoint/2010/main" val="811680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sng" kern="1200" dirty="0">
                <a:solidFill>
                  <a:schemeClr val="tx1"/>
                </a:solidFill>
                <a:effectLst/>
                <a:latin typeface="+mn-lt"/>
                <a:ea typeface="+mn-ea"/>
                <a:cs typeface="+mn-cs"/>
              </a:rPr>
              <a:t>الطوفان</a:t>
            </a:r>
          </a:p>
          <a:p>
            <a:pPr algn="r" rtl="1"/>
            <a:r>
              <a:rPr lang="ar-LB" sz="1200" kern="1200" dirty="0">
                <a:solidFill>
                  <a:schemeClr val="tx1"/>
                </a:solidFill>
                <a:effectLst/>
                <a:latin typeface="+mn-lt"/>
                <a:ea typeface="+mn-ea"/>
                <a:cs typeface="+mn-cs"/>
              </a:rPr>
              <a:t>أهلك الله الأرض بكلِّ ما فيها وما عليها، حيث أمطرت السماء أربعين يومًا، نهارًا وليلاً، دون توقُّف أبدًا. لذلك غَرِقَ كلّ شيء على وجه الأرض. انتظر نوح وعائلته المؤلفة من ثمانية أشخاص (هو وامرأته وأولاده الثلاثة مع نسائهم) أن تجفَّ الأرض. </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26</a:t>
            </a:fld>
            <a:endParaRPr lang="en-LB"/>
          </a:p>
        </p:txBody>
      </p:sp>
    </p:spTree>
    <p:extLst>
      <p:ext uri="{BB962C8B-B14F-4D97-AF65-F5344CB8AC3E}">
        <p14:creationId xmlns:p14="http://schemas.microsoft.com/office/powerpoint/2010/main" val="29362069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sng" kern="1200" dirty="0">
                <a:solidFill>
                  <a:schemeClr val="tx1"/>
                </a:solidFill>
                <a:effectLst/>
                <a:latin typeface="+mn-lt"/>
                <a:ea typeface="+mn-ea"/>
                <a:cs typeface="+mn-cs"/>
              </a:rPr>
              <a:t>قوس القزح</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بعد مدَّة من الزمن أرسل نوح من الفلك حمامة لكي يرى إن جفَّت الأرض أم لا. ولكنَّ الحمامة عادت إلى الفلك. فعلم نوح أن الحمامة لم تجد لها مكانًا لتحط فيه، مما يعني أنَّ الأرض لم تجفّ بعد. ثمَّ عاد نوح وأرسل حمامة بعد فترة ثانية من الزمن. وهذه المرَّة عادت الحمامة ومعها غصن زيتون في فمها، فعَلِمَ نوح أنَّ الأرض بدأت تجفّ. وعندما أرسلها للمرة الثالثة، لم تعد. فعلم أنَّه قد أصبح بإمكانه الخروج هو وعائلته من الفلك. عندما خرج نوح إلى اليابسة، تكلَّم إليه الله ووعده بأنَّه لن يُهلك الأرض مرَّة ثانية. وكان وعد الله مضمونًا بعلامة قوس القزح في السماء.</a:t>
            </a:r>
          </a:p>
          <a:p>
            <a:pPr algn="r" rtl="1"/>
            <a:endParaRPr lang="ar-LB" sz="1200" kern="1200" dirty="0">
              <a:solidFill>
                <a:schemeClr val="tx1"/>
              </a:solidFill>
              <a:effectLst/>
              <a:latin typeface="+mn-lt"/>
              <a:ea typeface="+mn-ea"/>
              <a:cs typeface="+mn-cs"/>
            </a:endParaRPr>
          </a:p>
          <a:p>
            <a:pPr algn="r" rtl="1"/>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733B0E-556F-354F-91C9-545EC2CF5A30}" type="slidenum">
              <a:rPr lang="en-LB" smtClean="0"/>
              <a:t>27</a:t>
            </a:fld>
            <a:endParaRPr lang="en-LB"/>
          </a:p>
        </p:txBody>
      </p:sp>
    </p:spTree>
    <p:extLst>
      <p:ext uri="{BB962C8B-B14F-4D97-AF65-F5344CB8AC3E}">
        <p14:creationId xmlns:p14="http://schemas.microsoft.com/office/powerpoint/2010/main" val="1666699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sng" kern="1200" dirty="0">
                <a:solidFill>
                  <a:schemeClr val="tx1"/>
                </a:solidFill>
                <a:effectLst/>
                <a:latin typeface="+mn-lt"/>
                <a:ea typeface="+mn-ea"/>
                <a:cs typeface="+mn-cs"/>
              </a:rPr>
              <a:t>النهاية</a:t>
            </a:r>
          </a:p>
          <a:p>
            <a:pPr algn="r" rtl="1"/>
            <a:r>
              <a:rPr lang="ar-LB" sz="1200" kern="1200" dirty="0">
                <a:solidFill>
                  <a:schemeClr val="tx1"/>
                </a:solidFill>
                <a:effectLst/>
                <a:latin typeface="+mn-lt"/>
                <a:ea typeface="+mn-ea"/>
                <a:cs typeface="+mn-cs"/>
              </a:rPr>
              <a:t>أهلَكَ الله كلَّ نفس حيَّة على الأرض بسبب الخطية، ولكنَّه أعطانا وعدًا أنَّه لن يُهلكها مرَّة ثانية.</a:t>
            </a:r>
          </a:p>
          <a:p>
            <a:pPr algn="r" rtl="1"/>
            <a:r>
              <a:rPr lang="ar-LB" sz="1200" kern="1200" dirty="0">
                <a:solidFill>
                  <a:schemeClr val="tx1"/>
                </a:solidFill>
                <a:effectLst/>
                <a:latin typeface="+mn-lt"/>
                <a:ea typeface="+mn-ea"/>
                <a:cs typeface="+mn-cs"/>
              </a:rPr>
              <a:t>وبذلك تكون طاعة نوح لله هي التي أنقذته هو وعائلته، أمّا باقي الناس الذين عصوا كلام الله فهلكوا جميعًا.</a:t>
            </a:r>
          </a:p>
          <a:p>
            <a:pPr algn="r" rtl="1"/>
            <a:r>
              <a:rPr lang="ar-LB" sz="1200" kern="1200" dirty="0">
                <a:solidFill>
                  <a:schemeClr val="tx1"/>
                </a:solidFill>
                <a:effectLst/>
                <a:latin typeface="+mn-lt"/>
                <a:ea typeface="+mn-ea"/>
                <a:cs typeface="+mn-cs"/>
              </a:rPr>
              <a:t>نجا نوح لأنّه كان قريبًا من الله. وهذا يعني أنَّ قُربَنا من الله ينقذنا من صعوبات كثيرة ويُشعِرنا بالطمأنينة والسلام لذلك يجب علينا يا أولاد أن نطيع الله مثلما أطاعه نوح.</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28</a:t>
            </a:fld>
            <a:endParaRPr lang="en-LB"/>
          </a:p>
        </p:txBody>
      </p:sp>
    </p:spTree>
    <p:extLst>
      <p:ext uri="{BB962C8B-B14F-4D97-AF65-F5344CB8AC3E}">
        <p14:creationId xmlns:p14="http://schemas.microsoft.com/office/powerpoint/2010/main" val="34146848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29</a:t>
            </a:fld>
            <a:endParaRPr lang="en-LB"/>
          </a:p>
        </p:txBody>
      </p:sp>
    </p:spTree>
    <p:extLst>
      <p:ext uri="{BB962C8B-B14F-4D97-AF65-F5344CB8AC3E}">
        <p14:creationId xmlns:p14="http://schemas.microsoft.com/office/powerpoint/2010/main" val="1930982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sz="1200" kern="1200" dirty="0">
                <a:solidFill>
                  <a:schemeClr val="tx1"/>
                </a:solidFill>
                <a:effectLst/>
                <a:latin typeface="+mn-lt"/>
                <a:ea typeface="+mn-ea"/>
                <a:cs typeface="+mn-cs"/>
              </a:rPr>
              <a:t>اقرأ الآية من الكتاب المقدَّس</a:t>
            </a:r>
          </a:p>
          <a:p>
            <a:pPr algn="r"/>
            <a:r>
              <a:rPr lang="ar-LB" sz="1200" kern="1200" dirty="0">
                <a:solidFill>
                  <a:schemeClr val="tx1"/>
                </a:solidFill>
                <a:effectLst/>
                <a:latin typeface="+mn-lt"/>
                <a:ea typeface="+mn-ea"/>
                <a:cs typeface="+mn-cs"/>
              </a:rPr>
              <a:t>    </a:t>
            </a:r>
          </a:p>
          <a:p>
            <a:pPr algn="r"/>
            <a:r>
              <a:rPr lang="ar-LB" sz="1200" kern="1200" dirty="0">
                <a:solidFill>
                  <a:schemeClr val="tx1"/>
                </a:solidFill>
                <a:effectLst/>
                <a:latin typeface="+mn-lt"/>
                <a:ea typeface="+mn-ea"/>
                <a:cs typeface="+mn-cs"/>
              </a:rPr>
              <a:t>  -  شجّع الأولاد على إحضار كتابهم المقدّس الخاص بهم.</a:t>
            </a:r>
          </a:p>
          <a:p>
            <a:pPr algn="r"/>
            <a:r>
              <a:rPr lang="ar-LB" sz="1200" kern="1200" dirty="0">
                <a:solidFill>
                  <a:schemeClr val="tx1"/>
                </a:solidFill>
                <a:effectLst/>
                <a:latin typeface="+mn-lt"/>
                <a:ea typeface="+mn-ea"/>
                <a:cs typeface="+mn-cs"/>
              </a:rPr>
              <a:t>  - أطلب من أحد الأولاد ان يقرأ الآية بصوت مرتفع وواضح.</a:t>
            </a:r>
          </a:p>
          <a:p>
            <a:pPr algn="r"/>
            <a:endParaRPr lang="ar-LB" sz="1200" kern="1200" dirty="0">
              <a:solidFill>
                <a:schemeClr val="tx1"/>
              </a:solidFill>
              <a:effectLst/>
              <a:latin typeface="+mn-lt"/>
              <a:ea typeface="+mn-ea"/>
              <a:cs typeface="+mn-cs"/>
            </a:endParaRPr>
          </a:p>
          <a:p>
            <a:pPr algn="r"/>
            <a:r>
              <a:rPr lang="ar-LB" sz="1200" b="1" u="sng" kern="1200" dirty="0">
                <a:solidFill>
                  <a:schemeClr val="tx1"/>
                </a:solidFill>
                <a:effectLst/>
                <a:latin typeface="+mn-lt"/>
                <a:ea typeface="+mn-ea"/>
                <a:cs typeface="+mn-cs"/>
              </a:rPr>
              <a:t>شرح وتطبيق</a:t>
            </a:r>
          </a:p>
          <a:p>
            <a:pPr algn="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يَنْبَغِي أَنْ يُطَاعَ اللهُ: أعطانا الله الحريّة بأن نُطيع كلامه. ولكن تقول الآية هنا أننا نفعل  الصواب إذا أطعنا الله وسمعنا كلمته أَكْثَرَ مِنَ النَّاسِ.</a:t>
            </a: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أكثر من الناس: لقد أطاع نوح الله وظل يبني الفلك ٠٠١ عام ولم يفشل من استهزاء العالم، ونحن</a:t>
            </a:r>
          </a:p>
          <a:p>
            <a:pPr algn="r" rtl="1"/>
            <a:r>
              <a:rPr lang="ar-LB" sz="1200" kern="1200" dirty="0">
                <a:solidFill>
                  <a:schemeClr val="tx1"/>
                </a:solidFill>
                <a:effectLst/>
                <a:latin typeface="+mn-lt"/>
                <a:ea typeface="+mn-ea"/>
                <a:cs typeface="+mn-cs"/>
              </a:rPr>
              <a:t>أيضاً نستطيع أن نكون مثل نوح، فالله يدعونا لكي نطيع كلامه ونعمل به في حياتنا.</a:t>
            </a:r>
          </a:p>
          <a:p>
            <a:pPr algn="r" rtl="1"/>
            <a:r>
              <a:rPr lang="ar-LB" sz="1200" kern="1200" dirty="0">
                <a:solidFill>
                  <a:schemeClr val="tx1"/>
                </a:solidFill>
                <a:effectLst/>
                <a:latin typeface="+mn-lt"/>
                <a:ea typeface="+mn-ea"/>
                <a:cs typeface="+mn-cs"/>
              </a:rPr>
              <a:t>                                     </a:t>
            </a:r>
          </a:p>
          <a:p>
            <a:pPr algn="r" rtl="1"/>
            <a:r>
              <a:rPr lang="ar-LB" sz="1200" kern="1200" dirty="0">
                <a:solidFill>
                  <a:schemeClr val="tx1"/>
                </a:solidFill>
                <a:effectLst/>
                <a:latin typeface="+mn-lt"/>
                <a:ea typeface="+mn-ea"/>
                <a:cs typeface="+mn-cs"/>
              </a:rPr>
              <a:t>كرِّر الآية عدَّة مرّات مع الأولاد</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30</a:t>
            </a:fld>
            <a:endParaRPr lang="en-LB"/>
          </a:p>
        </p:txBody>
      </p:sp>
    </p:spTree>
    <p:extLst>
      <p:ext uri="{BB962C8B-B14F-4D97-AF65-F5344CB8AC3E}">
        <p14:creationId xmlns:p14="http://schemas.microsoft.com/office/powerpoint/2010/main" val="23345629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sz="1200" b="1" u="sng"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كلمات الآية - حبل – ملاقط غسيل.</a:t>
            </a:r>
          </a:p>
          <a:p>
            <a:pPr algn="r"/>
            <a:endParaRPr lang="ar-LB" sz="1200" kern="1200" dirty="0">
              <a:solidFill>
                <a:schemeClr val="tx1"/>
              </a:solidFill>
              <a:effectLst/>
              <a:latin typeface="+mn-lt"/>
              <a:ea typeface="+mn-ea"/>
              <a:cs typeface="+mn-cs"/>
            </a:endParaRPr>
          </a:p>
          <a:p>
            <a:pPr algn="r"/>
            <a:r>
              <a:rPr lang="ar-LB" sz="1200" b="1" u="sng" kern="1200" dirty="0">
                <a:solidFill>
                  <a:schemeClr val="tx1"/>
                </a:solidFill>
                <a:effectLst/>
                <a:latin typeface="+mn-lt"/>
                <a:ea typeface="+mn-ea"/>
                <a:cs typeface="+mn-cs"/>
              </a:rPr>
              <a:t>شرح وتطبيق</a:t>
            </a:r>
          </a:p>
          <a:p>
            <a:pPr marL="228600" indent="-228600" algn="r" rtl="1">
              <a:buAutoNum type="arabicPeriod"/>
            </a:pPr>
            <a:r>
              <a:rPr lang="ar-LB" sz="1200" kern="1200" dirty="0">
                <a:solidFill>
                  <a:schemeClr val="tx1"/>
                </a:solidFill>
                <a:effectLst/>
                <a:latin typeface="+mn-lt"/>
                <a:ea typeface="+mn-ea"/>
                <a:cs typeface="+mn-cs"/>
              </a:rPr>
              <a:t>إطبع كلمات الآية، كلّ كلمة على ورقة. اختر ولدين واطلب منهما أن يُمسكا طرفيّ الحبل.</a:t>
            </a:r>
          </a:p>
          <a:p>
            <a:pPr marL="228600" marR="0" lvl="0" indent="-228600" algn="r" defTabSz="914400" rtl="1" eaLnBrk="1" fontAlgn="auto" latinLnBrk="0" hangingPunct="1">
              <a:lnSpc>
                <a:spcPct val="100000"/>
              </a:lnSpc>
              <a:spcBef>
                <a:spcPts val="0"/>
              </a:spcBef>
              <a:spcAft>
                <a:spcPts val="0"/>
              </a:spcAft>
              <a:buClrTx/>
              <a:buSzTx/>
              <a:buFontTx/>
              <a:buAutoNum type="arabicPeriod"/>
              <a:tabLst/>
              <a:defRPr/>
            </a:pPr>
            <a:r>
              <a:rPr lang="ar-LB" sz="1200" kern="1200" dirty="0">
                <a:solidFill>
                  <a:schemeClr val="tx1"/>
                </a:solidFill>
                <a:effectLst/>
                <a:latin typeface="+mn-lt"/>
                <a:ea typeface="+mn-ea"/>
                <a:cs typeface="+mn-cs"/>
              </a:rPr>
              <a:t> اِختر ولد، واعطِ الولد أوراق الآية (يمكن زيادة أوراق فارغة أو اكتب على بعض الأوراق شيئًا آخر لتشعل الحماس) وبشكل غير مرتَّب.</a:t>
            </a:r>
          </a:p>
          <a:p>
            <a:pPr marL="228600" marR="0" lvl="0" indent="-228600" algn="r" defTabSz="914400" rtl="1" eaLnBrk="1" fontAlgn="auto" latinLnBrk="0" hangingPunct="1">
              <a:lnSpc>
                <a:spcPct val="100000"/>
              </a:lnSpc>
              <a:spcBef>
                <a:spcPts val="0"/>
              </a:spcBef>
              <a:spcAft>
                <a:spcPts val="0"/>
              </a:spcAft>
              <a:buClrTx/>
              <a:buSzTx/>
              <a:buFontTx/>
              <a:buAutoNum type="arabicPeriod"/>
              <a:tabLst/>
              <a:defRPr/>
            </a:pPr>
            <a:r>
              <a:rPr lang="ar-LB" sz="1200" kern="1200" dirty="0">
                <a:solidFill>
                  <a:schemeClr val="tx1"/>
                </a:solidFill>
                <a:effectLst/>
                <a:latin typeface="+mn-lt"/>
                <a:ea typeface="+mn-ea"/>
                <a:cs typeface="+mn-cs"/>
              </a:rPr>
              <a:t> قم بتحديد وقت معين ( ٣٠ ثانية مثلاً)</a:t>
            </a:r>
          </a:p>
          <a:p>
            <a:pPr marL="228600" marR="0" lvl="0" indent="-228600" algn="r" defTabSz="914400" rtl="1" eaLnBrk="1" fontAlgn="auto" latinLnBrk="0" hangingPunct="1">
              <a:lnSpc>
                <a:spcPct val="100000"/>
              </a:lnSpc>
              <a:spcBef>
                <a:spcPts val="0"/>
              </a:spcBef>
              <a:spcAft>
                <a:spcPts val="0"/>
              </a:spcAft>
              <a:buClrTx/>
              <a:buSzTx/>
              <a:buFontTx/>
              <a:buAutoNum type="arabicPeriod"/>
              <a:tabLst/>
              <a:defRPr/>
            </a:pPr>
            <a:r>
              <a:rPr lang="ar-LB" sz="1200" kern="1200" dirty="0">
                <a:solidFill>
                  <a:schemeClr val="tx1"/>
                </a:solidFill>
                <a:effectLst/>
                <a:latin typeface="+mn-lt"/>
                <a:ea typeface="+mn-ea"/>
                <a:cs typeface="+mn-cs"/>
              </a:rPr>
              <a:t> اطلب منه تعليق كلمات الآية بترتيب على الحبل باستخدام الملاقط. </a:t>
            </a:r>
          </a:p>
          <a:p>
            <a:pPr marL="228600" marR="0" lvl="0" indent="-228600" algn="r" defTabSz="914400" rtl="1" eaLnBrk="1" fontAlgn="auto" latinLnBrk="0" hangingPunct="1">
              <a:lnSpc>
                <a:spcPct val="100000"/>
              </a:lnSpc>
              <a:spcBef>
                <a:spcPts val="0"/>
              </a:spcBef>
              <a:spcAft>
                <a:spcPts val="0"/>
              </a:spcAft>
              <a:buClrTx/>
              <a:buSzTx/>
              <a:buFontTx/>
              <a:buAutoNum type="arabicPeriod"/>
              <a:tabLst/>
              <a:defRPr/>
            </a:pPr>
            <a:r>
              <a:rPr lang="ar-LB" sz="1200" kern="1200" dirty="0">
                <a:solidFill>
                  <a:schemeClr val="tx1"/>
                </a:solidFill>
                <a:effectLst/>
                <a:latin typeface="+mn-lt"/>
                <a:ea typeface="+mn-ea"/>
                <a:cs typeface="+mn-cs"/>
              </a:rPr>
              <a:t> ثمّ ليرددها بصوت عالٍ بعد ان ينتهي من تعليقها</a:t>
            </a:r>
          </a:p>
          <a:p>
            <a:pPr marL="228600" marR="0" lvl="0" indent="-228600" algn="r" defTabSz="914400" rtl="1" eaLnBrk="1" fontAlgn="auto" latinLnBrk="0" hangingPunct="1">
              <a:lnSpc>
                <a:spcPct val="100000"/>
              </a:lnSpc>
              <a:spcBef>
                <a:spcPts val="0"/>
              </a:spcBef>
              <a:spcAft>
                <a:spcPts val="0"/>
              </a:spcAft>
              <a:buClrTx/>
              <a:buSzTx/>
              <a:buFontTx/>
              <a:buAutoNum type="arabicPeriod"/>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يُمكنك إعادة اللعبة أكثر من مرة واختيار أولاد أخرين في كلّ مرة.</a:t>
            </a:r>
          </a:p>
        </p:txBody>
      </p:sp>
      <p:sp>
        <p:nvSpPr>
          <p:cNvPr id="4" name="Slide Number Placeholder 3"/>
          <p:cNvSpPr>
            <a:spLocks noGrp="1"/>
          </p:cNvSpPr>
          <p:nvPr>
            <p:ph type="sldNum" sz="quarter" idx="5"/>
          </p:nvPr>
        </p:nvSpPr>
        <p:spPr/>
        <p:txBody>
          <a:bodyPr/>
          <a:lstStyle/>
          <a:p>
            <a:fld id="{00733B0E-556F-354F-91C9-545EC2CF5A30}" type="slidenum">
              <a:rPr lang="en-LB" smtClean="0"/>
              <a:t>31</a:t>
            </a:fld>
            <a:endParaRPr lang="en-LB"/>
          </a:p>
        </p:txBody>
      </p:sp>
    </p:spTree>
    <p:extLst>
      <p:ext uri="{BB962C8B-B14F-4D97-AF65-F5344CB8AC3E}">
        <p14:creationId xmlns:p14="http://schemas.microsoft.com/office/powerpoint/2010/main" val="3948299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A" sz="1200" b="1" u="sng" kern="1200" dirty="0">
                <a:solidFill>
                  <a:schemeClr val="tx1"/>
                </a:solidFill>
                <a:effectLst/>
                <a:latin typeface="+mn-lt"/>
                <a:ea typeface="+mn-ea"/>
                <a:cs typeface="+mn-cs"/>
              </a:rPr>
              <a:t>المواد المطلوبة:</a:t>
            </a:r>
            <a:r>
              <a:rPr lang="ar-SA" sz="1200" u="sng" kern="1200" dirty="0">
                <a:solidFill>
                  <a:schemeClr val="tx1"/>
                </a:solidFill>
                <a:effectLst/>
                <a:latin typeface="+mn-lt"/>
                <a:ea typeface="+mn-ea"/>
                <a:cs typeface="+mn-cs"/>
              </a:rPr>
              <a:t> </a:t>
            </a:r>
            <a:r>
              <a:rPr lang="ar-LB" sz="1200" kern="1200" dirty="0">
                <a:solidFill>
                  <a:schemeClr val="tx1"/>
                </a:solidFill>
                <a:effectLst/>
                <a:latin typeface="+mn-lt"/>
                <a:ea typeface="+mn-ea"/>
                <a:cs typeface="+mn-cs"/>
              </a:rPr>
              <a:t>وعاء شفاف - قرص </a:t>
            </a:r>
            <a:r>
              <a:rPr lang="en-US" sz="1200" kern="1200" dirty="0">
                <a:solidFill>
                  <a:schemeClr val="tx1"/>
                </a:solidFill>
                <a:effectLst/>
                <a:latin typeface="+mn-lt"/>
                <a:ea typeface="+mn-ea"/>
                <a:cs typeface="+mn-cs"/>
              </a:rPr>
              <a:t>DC - </a:t>
            </a:r>
            <a:r>
              <a:rPr lang="ar-LB" sz="1200" kern="1200" dirty="0">
                <a:solidFill>
                  <a:schemeClr val="tx1"/>
                </a:solidFill>
                <a:effectLst/>
                <a:latin typeface="+mn-lt"/>
                <a:ea typeface="+mn-ea"/>
                <a:cs typeface="+mn-cs"/>
              </a:rPr>
              <a:t>مصباح يدوي - لوح أبيض أو حائط أو ورقة بيضاء.</a:t>
            </a:r>
          </a:p>
          <a:p>
            <a:pPr algn="r" rtl="1"/>
            <a:r>
              <a:rPr lang="ar-SA" sz="1200" kern="1200" dirty="0">
                <a:solidFill>
                  <a:schemeClr val="tx1"/>
                </a:solidFill>
                <a:effectLst/>
                <a:latin typeface="+mn-lt"/>
                <a:ea typeface="+mn-ea"/>
                <a:cs typeface="+mn-cs"/>
              </a:rPr>
              <a:t> </a:t>
            </a:r>
            <a:endParaRPr lang="en-LB" sz="1200" kern="1200" dirty="0">
              <a:solidFill>
                <a:schemeClr val="tx1"/>
              </a:solidFill>
              <a:effectLst/>
              <a:latin typeface="+mn-lt"/>
              <a:ea typeface="+mn-ea"/>
              <a:cs typeface="+mn-cs"/>
            </a:endParaRPr>
          </a:p>
          <a:p>
            <a:pPr algn="r" rtl="1"/>
            <a:r>
              <a:rPr lang="ar-SA" sz="1200" b="1" u="sng" kern="1200" dirty="0">
                <a:solidFill>
                  <a:schemeClr val="tx1"/>
                </a:solidFill>
                <a:effectLst/>
                <a:latin typeface="+mn-lt"/>
                <a:ea typeface="+mn-ea"/>
                <a:cs typeface="+mn-cs"/>
              </a:rPr>
              <a:t>شرح وتطبيق:</a:t>
            </a:r>
            <a:endParaRPr lang="en-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١- املأ الوعاء بالماء.</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٢- ضع نصف القرص داخل الوعاء والنصف الآخر خارج المياه.</a:t>
            </a:r>
          </a:p>
          <a:p>
            <a:pPr algn="r" rtl="1"/>
            <a:r>
              <a:rPr lang="ar-LB" sz="1200" kern="1200" dirty="0">
                <a:solidFill>
                  <a:schemeClr val="tx1"/>
                </a:solidFill>
                <a:effectLst/>
                <a:latin typeface="+mn-lt"/>
                <a:ea typeface="+mn-ea"/>
                <a:cs typeface="+mn-cs"/>
              </a:rPr>
              <a:t>٣- أضئ المصباح اليدوي على نصف القرص المغمور بالمياه. ضع اللوح مقابل الوعاء. انظر إلى انعكاس ألوان قوس القزح على اللوح.</a:t>
            </a:r>
          </a:p>
          <a:p>
            <a:pPr algn="r" rtl="1"/>
            <a:endParaRPr lang="ar-LB" sz="1200" kern="1200" dirty="0">
              <a:solidFill>
                <a:schemeClr val="tx1"/>
              </a:solidFill>
              <a:effectLst/>
              <a:latin typeface="+mn-lt"/>
              <a:ea typeface="+mn-ea"/>
              <a:cs typeface="+mn-cs"/>
            </a:endParaRPr>
          </a:p>
          <a:p>
            <a:pPr algn="r" rtl="1"/>
            <a:r>
              <a:rPr lang="ar-LB" sz="1200" b="1" u="sng" kern="1200" dirty="0">
                <a:solidFill>
                  <a:schemeClr val="tx1"/>
                </a:solidFill>
                <a:effectLst/>
                <a:latin typeface="+mn-lt"/>
                <a:ea typeface="+mn-ea"/>
                <a:cs typeface="+mn-cs"/>
              </a:rPr>
              <a:t>التعليق:</a:t>
            </a:r>
          </a:p>
          <a:p>
            <a:pPr algn="r" rtl="1"/>
            <a:r>
              <a:rPr lang="ar-LB" sz="1200" kern="1200" dirty="0">
                <a:solidFill>
                  <a:schemeClr val="tx1"/>
                </a:solidFill>
                <a:effectLst/>
                <a:latin typeface="+mn-lt"/>
                <a:ea typeface="+mn-ea"/>
                <a:cs typeface="+mn-cs"/>
              </a:rPr>
              <a:t>أعطى الله وعدًا مُطَمئِنًا، وهذا الوعد يتضمَّن ثلاثة أجزاء:</a:t>
            </a:r>
          </a:p>
          <a:p>
            <a:pPr algn="r" rtl="1"/>
            <a:r>
              <a:rPr lang="ar-LB" sz="1200" kern="1200" dirty="0">
                <a:solidFill>
                  <a:schemeClr val="tx1"/>
                </a:solidFill>
                <a:effectLst/>
                <a:latin typeface="+mn-lt"/>
                <a:ea typeface="+mn-ea"/>
                <a:cs typeface="+mn-cs"/>
              </a:rPr>
              <a:t>١- لن يحدث طوفان مدمِّر مرَّة ثانية، أو أيّ كارثة تزيل البشريَّة كما حدث في أيام نوح.</a:t>
            </a:r>
          </a:p>
          <a:p>
            <a:pPr algn="r" rtl="1"/>
            <a:r>
              <a:rPr lang="ar-LB" sz="1200" kern="1200" dirty="0">
                <a:solidFill>
                  <a:schemeClr val="tx1"/>
                </a:solidFill>
                <a:effectLst/>
                <a:latin typeface="+mn-lt"/>
                <a:ea typeface="+mn-ea"/>
                <a:cs typeface="+mn-cs"/>
              </a:rPr>
              <a:t>٢- طالما بقيت الأرض، سوف تتعاقب فصول السنة حسب المنتظر.</a:t>
            </a:r>
          </a:p>
          <a:p>
            <a:pPr algn="r" rtl="1"/>
            <a:r>
              <a:rPr lang="ar-LB" sz="1200" kern="1200" dirty="0">
                <a:solidFill>
                  <a:schemeClr val="tx1"/>
                </a:solidFill>
                <a:effectLst/>
                <a:latin typeface="+mn-lt"/>
                <a:ea typeface="+mn-ea"/>
                <a:cs typeface="+mn-cs"/>
              </a:rPr>
              <a:t>٣- يظهر قوس القزح عندما تمطر، فهو علامة للجميع على أن الله يحافظ على وعدِه.</a:t>
            </a:r>
          </a:p>
          <a:p>
            <a:pPr algn="r"/>
            <a:r>
              <a:rPr lang="ar-LB" sz="1200" kern="1200" dirty="0">
                <a:solidFill>
                  <a:schemeClr val="tx1"/>
                </a:solidFill>
                <a:effectLst/>
                <a:latin typeface="+mn-lt"/>
                <a:ea typeface="+mn-ea"/>
                <a:cs typeface="+mn-cs"/>
              </a:rPr>
              <a:t>وقد حفظ الله كلّ وعوده لغاية الآن، وما زال نظام الأرض قائمًا والفصول تتوالى... وما زال قوس القزح يظهر في السماء ليذكِّرنا بأمانة الله وصدقه.</a:t>
            </a:r>
          </a:p>
        </p:txBody>
      </p:sp>
      <p:sp>
        <p:nvSpPr>
          <p:cNvPr id="4" name="Slide Number Placeholder 3"/>
          <p:cNvSpPr>
            <a:spLocks noGrp="1"/>
          </p:cNvSpPr>
          <p:nvPr>
            <p:ph type="sldNum" sz="quarter" idx="5"/>
          </p:nvPr>
        </p:nvSpPr>
        <p:spPr/>
        <p:txBody>
          <a:bodyPr/>
          <a:lstStyle/>
          <a:p>
            <a:fld id="{00733B0E-556F-354F-91C9-545EC2CF5A30}" type="slidenum">
              <a:rPr lang="en-LB" smtClean="0"/>
              <a:t>32</a:t>
            </a:fld>
            <a:endParaRPr lang="en-LB"/>
          </a:p>
        </p:txBody>
      </p:sp>
    </p:spTree>
    <p:extLst>
      <p:ext uri="{BB962C8B-B14F-4D97-AF65-F5344CB8AC3E}">
        <p14:creationId xmlns:p14="http://schemas.microsoft.com/office/powerpoint/2010/main" val="2643142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sng" kern="1200" dirty="0">
                <a:solidFill>
                  <a:schemeClr val="tx1"/>
                </a:solidFill>
                <a:effectLst/>
                <a:latin typeface="+mn-lt"/>
                <a:ea typeface="+mn-ea"/>
                <a:cs typeface="+mn-cs"/>
              </a:rPr>
              <a:t>المواد المطلوبة:</a:t>
            </a:r>
            <a:r>
              <a:rPr lang="en-US" sz="1200" b="1" kern="1200" dirty="0">
                <a:solidFill>
                  <a:schemeClr val="tx1"/>
                </a:solidFill>
                <a:effectLst/>
                <a:latin typeface="+mn-lt"/>
                <a:ea typeface="+mn-ea"/>
                <a:cs typeface="+mn-cs"/>
              </a:rPr>
              <a:t> </a:t>
            </a:r>
            <a:r>
              <a:rPr lang="ar-LB" sz="1200" kern="1200" dirty="0">
                <a:solidFill>
                  <a:schemeClr val="tx1"/>
                </a:solidFill>
                <a:effectLst/>
                <a:latin typeface="+mn-lt"/>
                <a:ea typeface="+mn-ea"/>
                <a:cs typeface="+mn-cs"/>
              </a:rPr>
              <a:t>هاتف محمول.</a:t>
            </a:r>
            <a:endParaRPr lang="en-US" sz="1200" kern="1200" dirty="0">
              <a:solidFill>
                <a:schemeClr val="tx1"/>
              </a:solidFill>
              <a:effectLst/>
              <a:latin typeface="+mn-lt"/>
              <a:ea typeface="+mn-ea"/>
              <a:cs typeface="+mn-cs"/>
            </a:endParaRPr>
          </a:p>
          <a:p>
            <a:pPr algn="r" rtl="1"/>
            <a:endParaRPr lang="ar-LB" sz="1200" kern="1200" dirty="0">
              <a:solidFill>
                <a:schemeClr val="tx1"/>
              </a:solidFill>
              <a:effectLst/>
              <a:latin typeface="+mn-lt"/>
              <a:ea typeface="+mn-ea"/>
              <a:cs typeface="+mn-cs"/>
            </a:endParaRPr>
          </a:p>
          <a:p>
            <a:pPr algn="r" rtl="1"/>
            <a:r>
              <a:rPr lang="ar-LB" sz="1200" b="1" u="sng" kern="1200" dirty="0">
                <a:solidFill>
                  <a:schemeClr val="tx1"/>
                </a:solidFill>
                <a:effectLst/>
                <a:latin typeface="+mn-lt"/>
                <a:ea typeface="+mn-ea"/>
                <a:cs typeface="+mn-cs"/>
              </a:rPr>
              <a:t>شرح:</a:t>
            </a:r>
          </a:p>
          <a:p>
            <a:pPr algn="r" rtl="1"/>
            <a:r>
              <a:rPr lang="ar-LB" sz="1200" kern="1200" dirty="0">
                <a:solidFill>
                  <a:schemeClr val="tx1"/>
                </a:solidFill>
                <a:effectLst/>
                <a:latin typeface="+mn-lt"/>
                <a:ea typeface="+mn-ea"/>
                <a:cs typeface="+mn-cs"/>
              </a:rPr>
              <a:t>• أطلب من أحد القادة مسبقاً مساعدتك.</a:t>
            </a:r>
          </a:p>
          <a:p>
            <a:pPr algn="r" rtl="1"/>
            <a:r>
              <a:rPr lang="ar-LB" sz="1200" kern="1200" dirty="0">
                <a:solidFill>
                  <a:schemeClr val="tx1"/>
                </a:solidFill>
                <a:effectLst/>
                <a:latin typeface="+mn-lt"/>
                <a:ea typeface="+mn-ea"/>
                <a:cs typeface="+mn-cs"/>
              </a:rPr>
              <a:t>• ابدأ بالقول، منذ مساء الغد  وأنا لم أتمكن من متابعة الأخبار الجديدة، لا أستطيع الدخول لا على الفيسبوك ولا على الواتسأب،... ( يظهر وكأنّه غاضب) .</a:t>
            </a:r>
          </a:p>
          <a:p>
            <a:pPr algn="r" rtl="1"/>
            <a:r>
              <a:rPr lang="ar-LB" sz="1200" kern="1200" dirty="0">
                <a:solidFill>
                  <a:schemeClr val="tx1"/>
                </a:solidFill>
                <a:effectLst/>
                <a:latin typeface="+mn-lt"/>
                <a:ea typeface="+mn-ea"/>
                <a:cs typeface="+mn-cs"/>
              </a:rPr>
              <a:t>• يدخل المساعد (الإستعانة بأحد الأولاد بحال عدم وجود مساعد)، ويقول له ما بك؟ لماذا أنت غاضب؟</a:t>
            </a:r>
          </a:p>
          <a:p>
            <a:pPr algn="r" rtl="1"/>
            <a:r>
              <a:rPr lang="ar-LB" sz="1200" kern="1200" dirty="0">
                <a:solidFill>
                  <a:schemeClr val="tx1"/>
                </a:solidFill>
                <a:effectLst/>
                <a:latin typeface="+mn-lt"/>
                <a:ea typeface="+mn-ea"/>
                <a:cs typeface="+mn-cs"/>
              </a:rPr>
              <a:t>• يقول القائد: “انظر إنَّه لا يعمل”، ثمَّ يبدآن بالمجادلة.</a:t>
            </a:r>
          </a:p>
          <a:p>
            <a:pPr algn="r" rtl="1"/>
            <a:r>
              <a:rPr lang="ar-LB" sz="1200" kern="1200" dirty="0">
                <a:solidFill>
                  <a:schemeClr val="tx1"/>
                </a:solidFill>
                <a:effectLst/>
                <a:latin typeface="+mn-lt"/>
                <a:ea typeface="+mn-ea"/>
                <a:cs typeface="+mn-cs"/>
              </a:rPr>
              <a:t>• في النهاية يكتشفا سبب العطل... الهاتف المحمول غير موصول بشبكة الإنترنت، لذلك لا يمكن</a:t>
            </a:r>
            <a:r>
              <a:rPr lang="en-US" sz="1200" kern="1200" dirty="0">
                <a:solidFill>
                  <a:schemeClr val="tx1"/>
                </a:solidFill>
                <a:effectLst/>
                <a:latin typeface="+mn-lt"/>
                <a:ea typeface="+mn-ea"/>
                <a:cs typeface="+mn-cs"/>
              </a:rPr>
              <a:t> </a:t>
            </a:r>
            <a:r>
              <a:rPr lang="ar-LB" sz="1200" kern="1200" dirty="0">
                <a:solidFill>
                  <a:schemeClr val="tx1"/>
                </a:solidFill>
                <a:effectLst/>
                <a:latin typeface="+mn-lt"/>
                <a:ea typeface="+mn-ea"/>
                <a:cs typeface="+mn-cs"/>
              </a:rPr>
              <a:t>الدخول إلى وسائل التواصل الاجتماعي. </a:t>
            </a:r>
            <a:endParaRPr lang="en-US" sz="1200" kern="1200" dirty="0">
              <a:solidFill>
                <a:schemeClr val="tx1"/>
              </a:solidFill>
              <a:effectLst/>
              <a:latin typeface="+mn-lt"/>
              <a:ea typeface="+mn-ea"/>
              <a:cs typeface="+mn-cs"/>
            </a:endParaRPr>
          </a:p>
          <a:p>
            <a:pPr algn="r" rtl="1"/>
            <a:endParaRPr lang="en-US"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الهاتف بحاجة إلى أن يكون موصولاً بشبكة الإنترنت لكي نستطيع الدخول الى مواقع التواصل ومعرفة الأخبار الجديدة، كذلك نحن أيضاً يجب أن نكون قريبين من كلمة الله، نطيعها ونعمل بها لكي نعرف   مشيئة الله لحياتنا. كما تقول الآية في </a:t>
            </a:r>
            <a:endParaRPr lang="en-US" sz="1200" kern="1200" dirty="0">
              <a:solidFill>
                <a:schemeClr val="tx1"/>
              </a:solidFill>
              <a:effectLst/>
              <a:latin typeface="+mn-lt"/>
              <a:ea typeface="+mn-ea"/>
              <a:cs typeface="+mn-cs"/>
            </a:endParaRPr>
          </a:p>
          <a:p>
            <a:pPr algn="r" rtl="1"/>
            <a:r>
              <a:rPr lang="ar-LB" sz="1200" b="1" u="sng" kern="1200" dirty="0">
                <a:solidFill>
                  <a:schemeClr val="tx1"/>
                </a:solidFill>
                <a:effectLst/>
                <a:latin typeface="+mn-lt"/>
                <a:ea typeface="+mn-ea"/>
                <a:cs typeface="+mn-cs"/>
              </a:rPr>
              <a:t>ا</a:t>
            </a:r>
            <a:endParaRPr lang="en-US" sz="1200" b="1" u="sng" kern="1200" dirty="0">
              <a:solidFill>
                <a:schemeClr val="tx1"/>
              </a:solidFill>
              <a:effectLst/>
              <a:latin typeface="+mn-lt"/>
              <a:ea typeface="+mn-ea"/>
              <a:cs typeface="+mn-cs"/>
            </a:endParaRPr>
          </a:p>
          <a:p>
            <a:pPr algn="r" rtl="1"/>
            <a:r>
              <a:rPr lang="ar-LB" sz="1200" b="1" u="sng" kern="1200" dirty="0">
                <a:solidFill>
                  <a:schemeClr val="tx1"/>
                </a:solidFill>
                <a:effectLst/>
                <a:latin typeface="+mn-lt"/>
                <a:ea typeface="+mn-ea"/>
                <a:cs typeface="+mn-cs"/>
              </a:rPr>
              <a:t>لكتاب المقدَّس:</a:t>
            </a:r>
          </a:p>
          <a:p>
            <a:pPr algn="r" rtl="1"/>
            <a:r>
              <a:rPr lang="ar-LB" sz="1200" kern="1200" dirty="0">
                <a:solidFill>
                  <a:schemeClr val="tx1"/>
                </a:solidFill>
                <a:effectLst/>
                <a:latin typeface="+mn-lt"/>
                <a:ea typeface="+mn-ea"/>
                <a:cs typeface="+mn-cs"/>
              </a:rPr>
              <a:t>“إِنْ ثَبَتُّمْ فِيَّ وَثَبَتَ كَلاَمِي فِيكُمْ تَطْلُبُونَ مَا تُرِيدُونَ فَيَكُونُ لَكُمْ” (متى ٦: ٦).</a:t>
            </a:r>
          </a:p>
          <a:p>
            <a:pPr algn="r" rtl="1"/>
            <a:r>
              <a:rPr lang="ar-LB" sz="1200" kern="1200" dirty="0">
                <a:solidFill>
                  <a:schemeClr val="tx1"/>
                </a:solidFill>
                <a:effectLst/>
                <a:latin typeface="+mn-lt"/>
                <a:ea typeface="+mn-ea"/>
                <a:cs typeface="+mn-cs"/>
              </a:rPr>
              <a:t>إذاً يطلب الله منّا أن نكون على تواصل دائم معه، وثابتين فيه.</a:t>
            </a:r>
          </a:p>
          <a:p>
            <a:pPr algn="r" rtl="1"/>
            <a:r>
              <a:rPr lang="ar-LB" sz="1200" kern="1200" dirty="0">
                <a:solidFill>
                  <a:schemeClr val="tx1"/>
                </a:solidFill>
                <a:effectLst/>
                <a:latin typeface="+mn-lt"/>
                <a:ea typeface="+mn-ea"/>
                <a:cs typeface="+mn-cs"/>
              </a:rPr>
              <a:t>دعونا نحني رؤوسنا للصلاة ونطلب من الله أن نثبت في كلامه. (اطلب من أحد الأولاد أن يصلي</a:t>
            </a:r>
            <a:r>
              <a:rPr lang="en-US" sz="1200" kern="1200" dirty="0">
                <a:solidFill>
                  <a:schemeClr val="tx1"/>
                </a:solidFill>
                <a:effectLst/>
                <a:latin typeface="+mn-lt"/>
                <a:ea typeface="+mn-ea"/>
                <a:cs typeface="+mn-cs"/>
              </a:rPr>
              <a:t> </a:t>
            </a:r>
            <a:r>
              <a:rPr lang="ar-LB" sz="1200" kern="1200" dirty="0">
                <a:solidFill>
                  <a:schemeClr val="tx1"/>
                </a:solidFill>
                <a:effectLst/>
                <a:latin typeface="+mn-lt"/>
                <a:ea typeface="+mn-ea"/>
                <a:cs typeface="+mn-cs"/>
              </a:rPr>
              <a:t>وشجعهم على الصلاة).</a:t>
            </a:r>
          </a:p>
          <a:p>
            <a:pPr algn="r" rtl="1"/>
            <a:endParaRPr lang="ar-LB" sz="1200" kern="1200" dirty="0">
              <a:solidFill>
                <a:schemeClr val="tx1"/>
              </a:solidFill>
              <a:effectLst/>
              <a:latin typeface="+mn-lt"/>
              <a:ea typeface="+mn-ea"/>
              <a:cs typeface="+mn-cs"/>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a:t>
            </a:fld>
            <a:endParaRPr lang="en-LB"/>
          </a:p>
        </p:txBody>
      </p:sp>
    </p:spTree>
    <p:extLst>
      <p:ext uri="{BB962C8B-B14F-4D97-AF65-F5344CB8AC3E}">
        <p14:creationId xmlns:p14="http://schemas.microsoft.com/office/powerpoint/2010/main" val="3478664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 القرار -</a:t>
            </a:r>
          </a:p>
          <a:p>
            <a:pPr algn="ctr"/>
            <a:r>
              <a:rPr lang="ar-LB" sz="1200" kern="1200" dirty="0">
                <a:solidFill>
                  <a:schemeClr val="tx1"/>
                </a:solidFill>
                <a:effectLst/>
                <a:latin typeface="+mn-lt"/>
                <a:ea typeface="+mn-ea"/>
                <a:cs typeface="+mn-cs"/>
              </a:rPr>
              <a:t>شو هيِّ الطاعَة؟ شو يَعني طاعَة؟</a:t>
            </a:r>
          </a:p>
          <a:p>
            <a:pPr algn="ctr"/>
            <a:r>
              <a:rPr lang="ar-LB" sz="1200" kern="1200" dirty="0">
                <a:solidFill>
                  <a:schemeClr val="tx1"/>
                </a:solidFill>
                <a:effectLst/>
                <a:latin typeface="+mn-lt"/>
                <a:ea typeface="+mn-ea"/>
                <a:cs typeface="+mn-cs"/>
              </a:rPr>
              <a:t>الطاعَة هيِّ إسمَعْ ل الله</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-١-</a:t>
            </a:r>
          </a:p>
          <a:p>
            <a:pPr algn="ctr"/>
            <a:r>
              <a:rPr lang="ar-LB" sz="1200" kern="1200" dirty="0">
                <a:solidFill>
                  <a:schemeClr val="tx1"/>
                </a:solidFill>
                <a:effectLst/>
                <a:latin typeface="+mn-lt"/>
                <a:ea typeface="+mn-ea"/>
                <a:cs typeface="+mn-cs"/>
              </a:rPr>
              <a:t>فِيكْ تِختِار تِسمَعْ صَوتُو وتطيع كِلمتو</a:t>
            </a:r>
          </a:p>
          <a:p>
            <a:pPr algn="ctr"/>
            <a:r>
              <a:rPr lang="ar-LB" sz="1200" kern="1200" dirty="0">
                <a:solidFill>
                  <a:schemeClr val="tx1"/>
                </a:solidFill>
                <a:effectLst/>
                <a:latin typeface="+mn-lt"/>
                <a:ea typeface="+mn-ea"/>
                <a:cs typeface="+mn-cs"/>
              </a:rPr>
              <a:t>فيك تِختَار تعيش ل الله</a:t>
            </a:r>
          </a:p>
          <a:p>
            <a:pPr algn="ctr"/>
            <a:r>
              <a:rPr lang="ar-LB" sz="1200" kern="1200" dirty="0">
                <a:solidFill>
                  <a:schemeClr val="tx1"/>
                </a:solidFill>
                <a:effectLst/>
                <a:latin typeface="+mn-lt"/>
                <a:ea typeface="+mn-ea"/>
                <a:cs typeface="+mn-cs"/>
              </a:rPr>
              <a:t>فيك تِختَار تكون منيح</a:t>
            </a:r>
          </a:p>
          <a:p>
            <a:pPr algn="ctr"/>
            <a:r>
              <a:rPr lang="ar-LB" sz="1200" kern="1200" dirty="0">
                <a:solidFill>
                  <a:schemeClr val="tx1"/>
                </a:solidFill>
                <a:effectLst/>
                <a:latin typeface="+mn-lt"/>
                <a:ea typeface="+mn-ea"/>
                <a:cs typeface="+mn-cs"/>
              </a:rPr>
              <a:t>وحتى لو كان صعب</a:t>
            </a:r>
          </a:p>
          <a:p>
            <a:pPr algn="ctr"/>
            <a:r>
              <a:rPr lang="ar-LB" sz="1200" kern="1200" dirty="0">
                <a:solidFill>
                  <a:schemeClr val="tx1"/>
                </a:solidFill>
                <a:effectLst/>
                <a:latin typeface="+mn-lt"/>
                <a:ea typeface="+mn-ea"/>
                <a:cs typeface="+mn-cs"/>
              </a:rPr>
              <a:t>رحْ طيْع الله</a:t>
            </a:r>
          </a:p>
          <a:p>
            <a:pPr algn="ctr"/>
            <a:r>
              <a:rPr lang="ar-LB" sz="1200" kern="1200" dirty="0">
                <a:solidFill>
                  <a:schemeClr val="tx1"/>
                </a:solidFill>
                <a:effectLst/>
                <a:latin typeface="+mn-lt"/>
                <a:ea typeface="+mn-ea"/>
                <a:cs typeface="+mn-cs"/>
              </a:rPr>
              <a:t>أنا رَح طِيع</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-٢-</a:t>
            </a:r>
          </a:p>
          <a:p>
            <a:pPr algn="ctr"/>
            <a:r>
              <a:rPr lang="ar-LB" sz="1200" kern="1200" dirty="0">
                <a:solidFill>
                  <a:schemeClr val="tx1"/>
                </a:solidFill>
                <a:effectLst/>
                <a:latin typeface="+mn-lt"/>
                <a:ea typeface="+mn-ea"/>
                <a:cs typeface="+mn-cs"/>
              </a:rPr>
              <a:t>فيك تكون مِتِل نُوح وتطيع الله</a:t>
            </a:r>
          </a:p>
          <a:p>
            <a:pPr algn="ctr"/>
            <a:r>
              <a:rPr lang="ar-LB" sz="1200" kern="1200" dirty="0">
                <a:solidFill>
                  <a:schemeClr val="tx1"/>
                </a:solidFill>
                <a:effectLst/>
                <a:latin typeface="+mn-lt"/>
                <a:ea typeface="+mn-ea"/>
                <a:cs typeface="+mn-cs"/>
              </a:rPr>
              <a:t>حتى لو ضِحْكُو عليك الناس</a:t>
            </a:r>
          </a:p>
          <a:p>
            <a:pPr algn="ctr"/>
            <a:r>
              <a:rPr lang="ar-LB" sz="1200" kern="1200" dirty="0">
                <a:solidFill>
                  <a:schemeClr val="tx1"/>
                </a:solidFill>
                <a:effectLst/>
                <a:latin typeface="+mn-lt"/>
                <a:ea typeface="+mn-ea"/>
                <a:cs typeface="+mn-cs"/>
              </a:rPr>
              <a:t>هوِّ سِمِعْ ل الله</a:t>
            </a:r>
          </a:p>
          <a:p>
            <a:pPr algn="ctr"/>
            <a:r>
              <a:rPr lang="ar-LB" sz="1200" kern="1200" dirty="0">
                <a:solidFill>
                  <a:schemeClr val="tx1"/>
                </a:solidFill>
                <a:effectLst/>
                <a:latin typeface="+mn-lt"/>
                <a:ea typeface="+mn-ea"/>
                <a:cs typeface="+mn-cs"/>
              </a:rPr>
              <a:t>بِكِل الظرُوف</a:t>
            </a:r>
          </a:p>
          <a:p>
            <a:pPr algn="ctr"/>
            <a:r>
              <a:rPr lang="ar-LB" sz="1200" kern="1200" dirty="0">
                <a:solidFill>
                  <a:schemeClr val="tx1"/>
                </a:solidFill>
                <a:effectLst/>
                <a:latin typeface="+mn-lt"/>
                <a:ea typeface="+mn-ea"/>
                <a:cs typeface="+mn-cs"/>
              </a:rPr>
              <a:t>أنا رَحْ طِيْع</a:t>
            </a:r>
          </a:p>
          <a:p>
            <a:pPr algn="ctr"/>
            <a:r>
              <a:rPr lang="ar-LB" sz="1200" kern="1200" dirty="0">
                <a:solidFill>
                  <a:schemeClr val="tx1"/>
                </a:solidFill>
                <a:effectLst/>
                <a:latin typeface="+mn-lt"/>
                <a:ea typeface="+mn-ea"/>
                <a:cs typeface="+mn-cs"/>
              </a:rPr>
              <a:t>إنتَ كَمان</a:t>
            </a:r>
          </a:p>
          <a:p>
            <a:pPr algn="ctr"/>
            <a:r>
              <a:rPr lang="ar-LB" sz="1200" kern="1200" dirty="0">
                <a:solidFill>
                  <a:schemeClr val="tx1"/>
                </a:solidFill>
                <a:effectLst/>
                <a:latin typeface="+mn-lt"/>
                <a:ea typeface="+mn-ea"/>
                <a:cs typeface="+mn-cs"/>
              </a:rPr>
              <a:t>أنا رَحْ طِيعوا</a:t>
            </a:r>
          </a:p>
          <a:p>
            <a:pPr algn="ctr"/>
            <a:r>
              <a:rPr lang="ar-LB" sz="1200" kern="1200" dirty="0">
                <a:solidFill>
                  <a:schemeClr val="tx1"/>
                </a:solidFill>
                <a:effectLst/>
                <a:latin typeface="+mn-lt"/>
                <a:ea typeface="+mn-ea"/>
                <a:cs typeface="+mn-cs"/>
              </a:rPr>
              <a:t> لازِمْ تطيعُوا</a:t>
            </a:r>
          </a:p>
          <a:p>
            <a:pPr algn="ctr"/>
            <a:r>
              <a:rPr lang="ar-LB" sz="1200" kern="1200" dirty="0">
                <a:solidFill>
                  <a:schemeClr val="tx1"/>
                </a:solidFill>
                <a:effectLst/>
                <a:latin typeface="+mn-lt"/>
                <a:ea typeface="+mn-ea"/>
                <a:cs typeface="+mn-cs"/>
              </a:rPr>
              <a:t>أنا رَحْ طِيع واسمع ل الله</a:t>
            </a:r>
          </a:p>
          <a:p>
            <a:pPr marL="0" algn="ctr" defTabSz="914400" rtl="1" eaLnBrk="1" latinLnBrk="0" hangingPunct="1"/>
            <a:endParaRPr lang="ar-LB"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4</a:t>
            </a:fld>
            <a:endParaRPr lang="en-LB"/>
          </a:p>
        </p:txBody>
      </p:sp>
    </p:spTree>
    <p:extLst>
      <p:ext uri="{BB962C8B-B14F-4D97-AF65-F5344CB8AC3E}">
        <p14:creationId xmlns:p14="http://schemas.microsoft.com/office/powerpoint/2010/main" val="14392355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sz="1200" kern="1200" dirty="0">
                <a:solidFill>
                  <a:schemeClr val="tx1"/>
                </a:solidFill>
                <a:effectLst/>
                <a:latin typeface="+mn-lt"/>
                <a:ea typeface="+mn-ea"/>
                <a:cs typeface="+mn-cs"/>
              </a:rPr>
              <a:t>- القرار-</a:t>
            </a:r>
          </a:p>
          <a:p>
            <a:pPr algn="ctr" rtl="1"/>
            <a:r>
              <a:rPr lang="ar-LB" sz="1200" kern="1200" dirty="0">
                <a:solidFill>
                  <a:schemeClr val="tx1"/>
                </a:solidFill>
                <a:effectLst/>
                <a:latin typeface="+mn-lt"/>
                <a:ea typeface="+mn-ea"/>
                <a:cs typeface="+mn-cs"/>
              </a:rPr>
              <a:t> طول ما الشمس فيها نور طول ما في ميَّه في البحور</a:t>
            </a:r>
          </a:p>
          <a:p>
            <a:pPr algn="ctr" rtl="1"/>
            <a:r>
              <a:rPr lang="ar-LB" sz="1200" kern="1200" dirty="0">
                <a:solidFill>
                  <a:schemeClr val="tx1"/>
                </a:solidFill>
                <a:effectLst/>
                <a:latin typeface="+mn-lt"/>
                <a:ea typeface="+mn-ea"/>
                <a:cs typeface="+mn-cs"/>
              </a:rPr>
              <a:t>طول ما الأرض تِفْضَلْ تِدُورْ هَافْضَلْ أرَنِّمْ لِيكْ</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-١-</a:t>
            </a:r>
          </a:p>
          <a:p>
            <a:pPr algn="ctr" rtl="1"/>
            <a:r>
              <a:rPr lang="ar-LB" sz="1200" kern="1200" dirty="0">
                <a:solidFill>
                  <a:schemeClr val="tx1"/>
                </a:solidFill>
                <a:effectLst/>
                <a:latin typeface="+mn-lt"/>
                <a:ea typeface="+mn-ea"/>
                <a:cs typeface="+mn-cs"/>
              </a:rPr>
              <a:t>مين خلّاَ نور الشمس كل يوم ما بيِنْقَطَعْش </a:t>
            </a:r>
          </a:p>
          <a:p>
            <a:pPr algn="ctr" rtl="1"/>
            <a:r>
              <a:rPr lang="ar-LB" sz="1200" kern="1200" dirty="0">
                <a:solidFill>
                  <a:schemeClr val="tx1"/>
                </a:solidFill>
                <a:effectLst/>
                <a:latin typeface="+mn-lt"/>
                <a:ea typeface="+mn-ea"/>
                <a:cs typeface="+mn-cs"/>
              </a:rPr>
              <a:t>مين خلَّا موج البحر رايِحْ جايِ ما يُوقَفْش</a:t>
            </a:r>
          </a:p>
          <a:p>
            <a:pPr algn="ctr" rtl="1"/>
            <a:r>
              <a:rPr lang="ar-LB" sz="1200" kern="1200" dirty="0">
                <a:solidFill>
                  <a:schemeClr val="tx1"/>
                </a:solidFill>
                <a:effectLst/>
                <a:latin typeface="+mn-lt"/>
                <a:ea typeface="+mn-ea"/>
                <a:cs typeface="+mn-cs"/>
              </a:rPr>
              <a:t>مين خلّا الأرض تْلِفْ تْلِفْ تْلِفْ وما تْوَقَفْش</a:t>
            </a:r>
          </a:p>
          <a:p>
            <a:pPr algn="ctr" rtl="1"/>
            <a:r>
              <a:rPr lang="ar-LB" sz="1200" kern="1200" dirty="0">
                <a:solidFill>
                  <a:schemeClr val="tx1"/>
                </a:solidFill>
                <a:effectLst/>
                <a:latin typeface="+mn-lt"/>
                <a:ea typeface="+mn-ea"/>
                <a:cs typeface="+mn-cs"/>
              </a:rPr>
              <a:t> غيرَك إنتَ يا يسوع .... علشان كدَه</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-٢-</a:t>
            </a:r>
          </a:p>
          <a:p>
            <a:pPr algn="ctr" rtl="1"/>
            <a:r>
              <a:rPr lang="ar-LB" sz="1200" kern="1200" dirty="0">
                <a:solidFill>
                  <a:schemeClr val="tx1"/>
                </a:solidFill>
                <a:effectLst/>
                <a:latin typeface="+mn-lt"/>
                <a:ea typeface="+mn-ea"/>
                <a:cs typeface="+mn-cs"/>
              </a:rPr>
              <a:t>مين قدِّم حبُّه ليَّ عالصليب أخَذ مكاني</a:t>
            </a:r>
          </a:p>
          <a:p>
            <a:pPr algn="ctr" rtl="1"/>
            <a:r>
              <a:rPr lang="ar-LB" sz="1200" kern="1200" dirty="0">
                <a:solidFill>
                  <a:schemeClr val="tx1"/>
                </a:solidFill>
                <a:effectLst/>
                <a:latin typeface="+mn-lt"/>
                <a:ea typeface="+mn-ea"/>
                <a:cs typeface="+mn-cs"/>
              </a:rPr>
              <a:t> مين إِداني الحُرّية مين ثَبَّت فيَّ إيماني</a:t>
            </a:r>
          </a:p>
          <a:p>
            <a:pPr algn="ctr" rtl="1"/>
            <a:r>
              <a:rPr lang="ar-LB" sz="1200" kern="1200" dirty="0">
                <a:solidFill>
                  <a:schemeClr val="tx1"/>
                </a:solidFill>
                <a:effectLst/>
                <a:latin typeface="+mn-lt"/>
                <a:ea typeface="+mn-ea"/>
                <a:cs typeface="+mn-cs"/>
              </a:rPr>
              <a:t>مين كان وَعْدُه ليَّ عَالسَّحاب أنا جايِّ تَانِي</a:t>
            </a:r>
          </a:p>
          <a:p>
            <a:pPr algn="ctr" rtl="1"/>
            <a:r>
              <a:rPr lang="ar-LB" sz="1200" kern="1200" dirty="0">
                <a:solidFill>
                  <a:schemeClr val="tx1"/>
                </a:solidFill>
                <a:effectLst/>
                <a:latin typeface="+mn-lt"/>
                <a:ea typeface="+mn-ea"/>
                <a:cs typeface="+mn-cs"/>
              </a:rPr>
              <a:t> غِيرَك إنتَ يا يسوع عَلَشْان كدَه</a:t>
            </a:r>
          </a:p>
          <a:p>
            <a:pPr algn="ctr" rtl="1"/>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11</a:t>
            </a:fld>
            <a:endParaRPr lang="en-LB"/>
          </a:p>
        </p:txBody>
      </p:sp>
    </p:spTree>
    <p:extLst>
      <p:ext uri="{BB962C8B-B14F-4D97-AF65-F5344CB8AC3E}">
        <p14:creationId xmlns:p14="http://schemas.microsoft.com/office/powerpoint/2010/main" val="3772915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sz="1200" kern="1200" dirty="0">
                <a:solidFill>
                  <a:schemeClr val="tx1"/>
                </a:solidFill>
                <a:effectLst/>
                <a:latin typeface="+mn-lt"/>
                <a:ea typeface="+mn-ea"/>
                <a:cs typeface="+mn-cs"/>
              </a:rPr>
              <a:t>كل من يعمل الخطية كل من يعمل الخطيـة كل من يعمل الخطية هو عبدٌ لها صار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أُجرَة الخطيّة موت </a:t>
            </a:r>
          </a:p>
          <a:p>
            <a:pPr algn="ctr" rtl="1"/>
            <a:r>
              <a:rPr lang="ar-LB" sz="1200" kern="1200" dirty="0">
                <a:solidFill>
                  <a:schemeClr val="tx1"/>
                </a:solidFill>
                <a:effectLst/>
                <a:latin typeface="+mn-lt"/>
                <a:ea typeface="+mn-ea"/>
                <a:cs typeface="+mn-cs"/>
              </a:rPr>
              <a:t> أُجرَة الخطيّة موت </a:t>
            </a:r>
          </a:p>
          <a:p>
            <a:pPr algn="ctr" rtl="1"/>
            <a:r>
              <a:rPr lang="ar-LB" sz="1200" kern="1200" dirty="0">
                <a:solidFill>
                  <a:schemeClr val="tx1"/>
                </a:solidFill>
                <a:effectLst/>
                <a:latin typeface="+mn-lt"/>
                <a:ea typeface="+mn-ea"/>
                <a:cs typeface="+mn-cs"/>
              </a:rPr>
              <a:t>أُجرَة الخطيّة موت</a:t>
            </a:r>
          </a:p>
          <a:p>
            <a:pPr algn="ctr" rtl="1"/>
            <a:r>
              <a:rPr lang="ar-LB" sz="1200" kern="1200" dirty="0">
                <a:solidFill>
                  <a:schemeClr val="tx1"/>
                </a:solidFill>
                <a:effectLst/>
                <a:latin typeface="+mn-lt"/>
                <a:ea typeface="+mn-ea"/>
                <a:cs typeface="+mn-cs"/>
              </a:rPr>
              <a:t>وعذاب وسط النَّار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إن حرّركم يسوع</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إن حرّركم يسوع </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إن حرّركم يسوع</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 بالحقّ انتم احرار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ولها أفضل أثمار</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17</a:t>
            </a:fld>
            <a:endParaRPr lang="en-LB"/>
          </a:p>
        </p:txBody>
      </p:sp>
    </p:spTree>
    <p:extLst>
      <p:ext uri="{BB962C8B-B14F-4D97-AF65-F5344CB8AC3E}">
        <p14:creationId xmlns:p14="http://schemas.microsoft.com/office/powerpoint/2010/main" val="3020271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النص الكتابي: </a:t>
            </a:r>
            <a:r>
              <a:rPr lang="ar-LB" sz="1200" kern="1200" dirty="0">
                <a:solidFill>
                  <a:schemeClr val="tx1"/>
                </a:solidFill>
                <a:effectLst/>
                <a:latin typeface="+mn-lt"/>
                <a:ea typeface="+mn-ea"/>
                <a:cs typeface="+mn-cs"/>
              </a:rPr>
              <a:t>تكوين ١و٢</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المقدِّمة:</a:t>
            </a:r>
          </a:p>
          <a:p>
            <a:pPr algn="r" rtl="1"/>
            <a:r>
              <a:rPr lang="ar-LB" sz="1200" kern="1200" dirty="0">
                <a:solidFill>
                  <a:schemeClr val="tx1"/>
                </a:solidFill>
                <a:effectLst/>
                <a:latin typeface="+mn-lt"/>
                <a:ea typeface="+mn-ea"/>
                <a:cs typeface="+mn-cs"/>
              </a:rPr>
              <a:t> يدخل المعلّم حاملاً الكتاب المقدَّس:</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إسأل الأولاد من منكم سبق وذهب في رحلة مع أهله إلى الطبيعة من قبل؟ (اسمع الإجابات)</a:t>
            </a:r>
          </a:p>
          <a:p>
            <a:pPr algn="r" rtl="1"/>
            <a:r>
              <a:rPr lang="ar-LB" sz="1200" kern="1200" dirty="0">
                <a:solidFill>
                  <a:schemeClr val="tx1"/>
                </a:solidFill>
                <a:effectLst/>
                <a:latin typeface="+mn-lt"/>
                <a:ea typeface="+mn-ea"/>
                <a:cs typeface="+mn-cs"/>
              </a:rPr>
              <a:t>هل سبق وتأمَّلتم بجمال الطبيعة وكم هي رائعة؟ أيمكنكم أن تصفوا لي ما رأيتموه؟ (اسمع الإجابات) </a:t>
            </a:r>
          </a:p>
          <a:p>
            <a:pPr algn="r" rtl="1"/>
            <a:r>
              <a:rPr lang="ar-LB" sz="1200" kern="1200" dirty="0">
                <a:solidFill>
                  <a:schemeClr val="tx1"/>
                </a:solidFill>
                <a:effectLst/>
                <a:latin typeface="+mn-lt"/>
                <a:ea typeface="+mn-ea"/>
                <a:cs typeface="+mn-cs"/>
              </a:rPr>
              <a:t>يُخبرنا الكتاب المقدَّس في تكوين ۱-۲ عن الخليقة التي خلقها الله بشكل رائع وكامل. </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دعونا نعود لبدء الخليقة ونكتشف معًا كيف خلق الله كلّ هذه الأشياء الجميلة.</a:t>
            </a:r>
          </a:p>
          <a:p>
            <a:pPr algn="r" rtl="1"/>
            <a:r>
              <a:rPr lang="ar-LB" sz="1200" kern="1200" dirty="0">
                <a:solidFill>
                  <a:schemeClr val="tx1"/>
                </a:solidFill>
                <a:effectLst/>
                <a:latin typeface="+mn-lt"/>
                <a:ea typeface="+mn-ea"/>
                <a:cs typeface="+mn-cs"/>
              </a:rPr>
              <a:t>في البدء، لم يكن في الوجود أناس ولا أشجار ولا بحار ولا شمس أو قمر ولا اي شيء سوى الله الذي ليس له بداية ولا نهاية.</a:t>
            </a:r>
          </a:p>
          <a:p>
            <a:pPr algn="r" rtl="1"/>
            <a:r>
              <a:rPr lang="ar-LB" sz="1200" kern="1200" dirty="0">
                <a:solidFill>
                  <a:schemeClr val="tx1"/>
                </a:solidFill>
                <a:effectLst/>
                <a:latin typeface="+mn-lt"/>
                <a:ea typeface="+mn-ea"/>
                <a:cs typeface="+mn-cs"/>
              </a:rPr>
              <a:t>عندئذ بدأ الله يعمل. ففي:</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22</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sng" kern="1200" dirty="0">
                <a:solidFill>
                  <a:schemeClr val="tx1"/>
                </a:solidFill>
                <a:effectLst/>
                <a:latin typeface="+mn-lt"/>
                <a:ea typeface="+mn-ea"/>
                <a:cs typeface="+mn-cs"/>
              </a:rPr>
              <a:t>نوح وعائلته</a:t>
            </a:r>
          </a:p>
          <a:p>
            <a:pPr algn="r" rtl="1"/>
            <a:r>
              <a:rPr lang="ar-LB" sz="1200" kern="1200" dirty="0">
                <a:solidFill>
                  <a:schemeClr val="tx1"/>
                </a:solidFill>
                <a:effectLst/>
                <a:latin typeface="+mn-lt"/>
                <a:ea typeface="+mn-ea"/>
                <a:cs typeface="+mn-cs"/>
              </a:rPr>
              <a:t>كان هناك إنسان اسمه نوح هو وامرأته وأولاده الثلاثة. هؤلاء فقط أطاعوا الله ولم يفعلوا الشر. لذلك طلب الله من نوح أن يبني فلكًا كبيرًا. والفلك يعني سفينة كبيرة جدًّا. أخبر الله نوحًا بالتفصيل كيف يصنع هذا الفلك.</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733B0E-556F-354F-91C9-545EC2CF5A30}" type="slidenum">
              <a:rPr lang="en-LB" smtClean="0"/>
              <a:t>23</a:t>
            </a:fld>
            <a:endParaRPr lang="en-LB"/>
          </a:p>
        </p:txBody>
      </p:sp>
    </p:spTree>
    <p:extLst>
      <p:ext uri="{BB962C8B-B14F-4D97-AF65-F5344CB8AC3E}">
        <p14:creationId xmlns:p14="http://schemas.microsoft.com/office/powerpoint/2010/main" val="3276394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u="sng" kern="1200" dirty="0">
                <a:solidFill>
                  <a:schemeClr val="tx1"/>
                </a:solidFill>
                <a:effectLst/>
                <a:latin typeface="+mn-lt"/>
                <a:ea typeface="+mn-ea"/>
                <a:cs typeface="+mn-cs"/>
              </a:rPr>
              <a:t>بناء الفلك</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طلب نوح من أولاده أن يساعدوه. فأطاع أبناء نوح أباهم وبدأوا بإحضار الخشب والمسامير، كلّ المستلزمات التي يحتاجونها لبناء الفلك الكبير. لكن كثيرون من الناس كانوا يستهزئون بنوح لأنَّه كان يبني سفينة على اليابسة من دون وجود مياه أو بحر قريب منها. لكن نوح وأولاده لم يهتمّوا لكلام الناس.  اِسأل الأولاد لماذا لم يهّتم نوح لكلام الناس؟ (اِسمع الإجابات) .نعم، لأنَّ نوح كان يطيع كلام الله.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algn="r" rtl="1"/>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733B0E-556F-354F-91C9-545EC2CF5A30}" type="slidenum">
              <a:rPr lang="en-LB" smtClean="0"/>
              <a:t>24</a:t>
            </a:fld>
            <a:endParaRPr lang="en-LB"/>
          </a:p>
        </p:txBody>
      </p:sp>
    </p:spTree>
    <p:extLst>
      <p:ext uri="{BB962C8B-B14F-4D97-AF65-F5344CB8AC3E}">
        <p14:creationId xmlns:p14="http://schemas.microsoft.com/office/powerpoint/2010/main" val="38384661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sng" kern="1200" dirty="0">
                <a:solidFill>
                  <a:schemeClr val="tx1"/>
                </a:solidFill>
                <a:effectLst/>
                <a:latin typeface="+mn-lt"/>
                <a:ea typeface="+mn-ea"/>
                <a:cs typeface="+mn-cs"/>
              </a:rPr>
              <a:t>دخول الفلك</a:t>
            </a:r>
          </a:p>
          <a:p>
            <a:pPr algn="r" rtl="1"/>
            <a:r>
              <a:rPr lang="ar-LB" sz="1200" kern="1200" dirty="0">
                <a:solidFill>
                  <a:schemeClr val="tx1"/>
                </a:solidFill>
                <a:effectLst/>
                <a:latin typeface="+mn-lt"/>
                <a:ea typeface="+mn-ea"/>
                <a:cs typeface="+mn-cs"/>
              </a:rPr>
              <a:t>عندما انتهى نوح من بناء الفلك، طلب الله منه أن يُحضِر اثنين من كلِّ نوع من الحيوانات والطيور ذكرًا وأنثى. ففعل نوح وأولاده كما طلب الله تمامًا. بعد ذلك قال الله لنوح أن يدخل إلى الفلك هو وعائلته لأنَّ الله سوف يرسل مطرًا ليُغرِق الأرض، ويموت كلّ من عليها. إنّه لشيء محزن جدًّا... لقد أفسد الإنسان خليقة الله الجميلة.</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25</a:t>
            </a:fld>
            <a:endParaRPr lang="en-LB"/>
          </a:p>
        </p:txBody>
      </p:sp>
    </p:spTree>
    <p:extLst>
      <p:ext uri="{BB962C8B-B14F-4D97-AF65-F5344CB8AC3E}">
        <p14:creationId xmlns:p14="http://schemas.microsoft.com/office/powerpoint/2010/main" val="10725456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5.png"/><Relationship Id="rId4" Type="http://schemas.openxmlformats.org/officeDocument/2006/relationships/notesSlide" Target="../notesSlides/notesSlide1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3276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EA84BD3-5404-66CB-2705-F54A5D666F0C}"/>
              </a:ext>
            </a:extLst>
          </p:cNvPr>
          <p:cNvSpPr/>
          <p:nvPr/>
        </p:nvSpPr>
        <p:spPr>
          <a:xfrm>
            <a:off x="2514738" y="2959906"/>
            <a:ext cx="2693366"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٣</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05751699-D57F-8CC9-4C51-B7450F676CD7}"/>
              </a:ext>
            </a:extLst>
          </p:cNvPr>
          <p:cNvSpPr/>
          <p:nvPr/>
        </p:nvSpPr>
        <p:spPr>
          <a:xfrm>
            <a:off x="705379" y="4085787"/>
            <a:ext cx="6873998"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نوح والطوفان</a:t>
            </a:r>
            <a:endParaRPr lang="en-US" sz="11500" b="1" dirty="0">
              <a:ln/>
              <a:solidFill>
                <a:srgbClr val="7030A0"/>
              </a:solidFill>
              <a:latin typeface="Tahoma" panose="020B0604030504040204" pitchFamily="34" charset="0"/>
              <a:ea typeface="Tahoma" panose="020B0604030504040204" pitchFamily="34" charset="0"/>
            </a:endParaRPr>
          </a:p>
        </p:txBody>
      </p:sp>
      <p:pic>
        <p:nvPicPr>
          <p:cNvPr id="4" name="Picture 3">
            <a:extLst>
              <a:ext uri="{FF2B5EF4-FFF2-40B4-BE49-F238E27FC236}">
                <a16:creationId xmlns:a16="http://schemas.microsoft.com/office/drawing/2014/main" id="{7197AEC9-7E1E-A436-6807-A903B4977C7C}"/>
              </a:ext>
            </a:extLst>
          </p:cNvPr>
          <p:cNvPicPr>
            <a:picLocks noChangeAspect="1"/>
          </p:cNvPicPr>
          <p:nvPr/>
        </p:nvPicPr>
        <p:blipFill rotWithShape="1">
          <a:blip r:embed="rId2"/>
          <a:srcRect l="20364" t="27388" r="24280" b="30630"/>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033D4600-28DA-6049-AF0E-5BEA38B454D6}"/>
              </a:ext>
            </a:extLst>
          </p:cNvPr>
          <p:cNvSpPr/>
          <p:nvPr/>
        </p:nvSpPr>
        <p:spPr>
          <a:xfrm>
            <a:off x="1447800" y="612844"/>
            <a:ext cx="9296400" cy="5632311"/>
          </a:xfrm>
          <a:prstGeom prst="rect">
            <a:avLst/>
          </a:prstGeom>
        </p:spPr>
        <p:txBody>
          <a:bodyPr wrap="square">
            <a:spAutoFit/>
          </a:bodyPr>
          <a:lstStyle/>
          <a:p>
            <a:pPr algn="ctr"/>
            <a:r>
              <a:rPr lang="ar-LB" sz="7200" b="1" dirty="0">
                <a:solidFill>
                  <a:srgbClr val="273582"/>
                </a:solidFill>
              </a:rPr>
              <a:t>أنا رَحْ طِيْع</a:t>
            </a:r>
          </a:p>
          <a:p>
            <a:pPr algn="ctr"/>
            <a:r>
              <a:rPr lang="ar-LB" sz="7200" b="1" dirty="0">
                <a:solidFill>
                  <a:srgbClr val="273582"/>
                </a:solidFill>
              </a:rPr>
              <a:t>إنتَ كَمان</a:t>
            </a:r>
          </a:p>
          <a:p>
            <a:pPr algn="ctr"/>
            <a:r>
              <a:rPr lang="ar-LB" sz="7200" b="1" dirty="0">
                <a:solidFill>
                  <a:srgbClr val="273582"/>
                </a:solidFill>
              </a:rPr>
              <a:t>أنا رَحْ طِيعوا</a:t>
            </a:r>
          </a:p>
          <a:p>
            <a:pPr algn="ctr"/>
            <a:r>
              <a:rPr lang="ar-LB" sz="7200" b="1" dirty="0">
                <a:solidFill>
                  <a:srgbClr val="273582"/>
                </a:solidFill>
              </a:rPr>
              <a:t> لازِمْ تطيعُوا</a:t>
            </a:r>
          </a:p>
          <a:p>
            <a:pPr algn="ctr"/>
            <a:r>
              <a:rPr lang="ar-LB" sz="7200" b="1" dirty="0">
                <a:solidFill>
                  <a:srgbClr val="273582"/>
                </a:solidFill>
              </a:rPr>
              <a:t>أنا رَحْ طِيع واسمع ل الله</a:t>
            </a:r>
          </a:p>
        </p:txBody>
      </p:sp>
    </p:spTree>
    <p:extLst>
      <p:ext uri="{BB962C8B-B14F-4D97-AF65-F5344CB8AC3E}">
        <p14:creationId xmlns:p14="http://schemas.microsoft.com/office/powerpoint/2010/main" val="467425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2077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03119" y="1215847"/>
            <a:ext cx="5805370" cy="276998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5400" dirty="0">
                <a:ln/>
                <a:solidFill>
                  <a:srgbClr val="7030A0"/>
                </a:solidFill>
                <a:latin typeface="Tahoma" panose="020B0604030504040204" pitchFamily="34" charset="0"/>
                <a:ea typeface="Tahoma" panose="020B0604030504040204" pitchFamily="34" charset="0"/>
              </a:rPr>
              <a:t>طول ما الشمس</a:t>
            </a:r>
          </a:p>
          <a:p>
            <a:pPr algn="ctr"/>
            <a:r>
              <a:rPr lang="ar-SA" sz="5400" dirty="0">
                <a:ln/>
                <a:solidFill>
                  <a:srgbClr val="7030A0"/>
                </a:solidFill>
                <a:latin typeface="Tahoma" panose="020B0604030504040204" pitchFamily="34" charset="0"/>
                <a:ea typeface="Tahoma" panose="020B0604030504040204" pitchFamily="34" charset="0"/>
              </a:rPr>
              <a:t> فيها نور</a:t>
            </a:r>
            <a:endParaRPr lang="en-US" sz="54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ترنيمة طول ما الشمس_01.mp3" descr="ترنيمة طول ما الشمس_01.mp3">
            <a:hlinkClick r:id="" action="ppaction://media"/>
            <a:extLst>
              <a:ext uri="{FF2B5EF4-FFF2-40B4-BE49-F238E27FC236}">
                <a16:creationId xmlns:a16="http://schemas.microsoft.com/office/drawing/2014/main" id="{789CBF78-0E83-2345-B675-28D6E82E643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098254" y="505833"/>
            <a:ext cx="812800" cy="812800"/>
          </a:xfrm>
          <a:prstGeom prst="rect">
            <a:avLst/>
          </a:prstGeom>
        </p:spPr>
      </p:pic>
    </p:spTree>
    <p:extLst>
      <p:ext uri="{BB962C8B-B14F-4D97-AF65-F5344CB8AC3E}">
        <p14:creationId xmlns:p14="http://schemas.microsoft.com/office/powerpoint/2010/main" val="19770070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6049" y="635726"/>
            <a:ext cx="10272214" cy="6740307"/>
          </a:xfrm>
          <a:prstGeom prst="rect">
            <a:avLst/>
          </a:prstGeom>
        </p:spPr>
        <p:txBody>
          <a:bodyPr wrap="square">
            <a:spAutoFit/>
          </a:bodyPr>
          <a:lstStyle/>
          <a:p>
            <a:pPr marL="857250" indent="-857250" algn="ctr" rtl="1">
              <a:buFontTx/>
              <a:buChar char="-"/>
            </a:pPr>
            <a:r>
              <a:rPr lang="ar-LB" sz="7200" b="1" dirty="0">
                <a:solidFill>
                  <a:srgbClr val="273582"/>
                </a:solidFill>
                <a:latin typeface="Tahoma" panose="020B0604030504040204" pitchFamily="34" charset="0"/>
              </a:rPr>
              <a:t>القرار -</a:t>
            </a:r>
            <a:br>
              <a:rPr lang="ar-LB" sz="7200" b="1" dirty="0">
                <a:solidFill>
                  <a:srgbClr val="273582"/>
                </a:solidFill>
                <a:latin typeface="Tahoma" panose="020B0604030504040204" pitchFamily="34" charset="0"/>
              </a:rPr>
            </a:br>
            <a:r>
              <a:rPr lang="ar-LB" sz="7200" b="1" dirty="0">
                <a:solidFill>
                  <a:srgbClr val="273582"/>
                </a:solidFill>
              </a:rPr>
              <a:t>طول ما الشمس فيها نور</a:t>
            </a:r>
          </a:p>
          <a:p>
            <a:pPr algn="ctr" rtl="1"/>
            <a:r>
              <a:rPr lang="ar-LB" sz="7200" b="1" dirty="0">
                <a:solidFill>
                  <a:srgbClr val="273582"/>
                </a:solidFill>
              </a:rPr>
              <a:t>  طول ما في ميَّه في البحور</a:t>
            </a:r>
          </a:p>
          <a:p>
            <a:pPr algn="ctr" rtl="1"/>
            <a:r>
              <a:rPr lang="ar-LB" sz="7200" b="1" dirty="0">
                <a:solidFill>
                  <a:srgbClr val="273582"/>
                </a:solidFill>
              </a:rPr>
              <a:t>طول ما الأرض تِفْضَلْ تِدُورْ هَافْضَلْ أرَنِّمْ لِيكْ</a:t>
            </a: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285738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2509" y="908858"/>
            <a:ext cx="10926981" cy="4708981"/>
          </a:xfrm>
          <a:prstGeom prst="rect">
            <a:avLst/>
          </a:prstGeom>
        </p:spPr>
        <p:txBody>
          <a:bodyPr wrap="square">
            <a:spAutoFit/>
          </a:bodyPr>
          <a:lstStyle/>
          <a:p>
            <a:pPr algn="ctr"/>
            <a:r>
              <a:rPr lang="ar-LB" sz="6000" b="1" dirty="0">
                <a:solidFill>
                  <a:srgbClr val="273582"/>
                </a:solidFill>
                <a:latin typeface="Tahoma" panose="020B0604030504040204" pitchFamily="34" charset="0"/>
              </a:rPr>
              <a:t>-١-</a:t>
            </a:r>
          </a:p>
          <a:p>
            <a:pPr algn="ctr" rtl="1"/>
            <a:r>
              <a:rPr lang="ar-LB" sz="6000" b="1" dirty="0">
                <a:solidFill>
                  <a:srgbClr val="273582"/>
                </a:solidFill>
              </a:rPr>
              <a:t>مين خلّاَ نور الشمس كل يوم ما بيِنْقَطَعْش </a:t>
            </a:r>
          </a:p>
          <a:p>
            <a:pPr algn="ctr" rtl="1"/>
            <a:r>
              <a:rPr lang="ar-LB" sz="6000" b="1" dirty="0">
                <a:solidFill>
                  <a:srgbClr val="273582"/>
                </a:solidFill>
              </a:rPr>
              <a:t>مين خلَّا موج البحر رايِحْ جايِ ما يُوقَفْش</a:t>
            </a:r>
          </a:p>
          <a:p>
            <a:pPr algn="ctr" rtl="1"/>
            <a:r>
              <a:rPr lang="ar-LB" sz="6000" b="1" dirty="0">
                <a:solidFill>
                  <a:srgbClr val="273582"/>
                </a:solidFill>
              </a:rPr>
              <a:t>مين خلّا الأرض تْلِفْ تْلِفْ تْلِفْ وما تْوَقَفْش</a:t>
            </a:r>
          </a:p>
          <a:p>
            <a:pPr algn="ctr" rtl="1"/>
            <a:r>
              <a:rPr lang="ar-LB" sz="6000" b="1" dirty="0">
                <a:solidFill>
                  <a:srgbClr val="273582"/>
                </a:solidFill>
              </a:rPr>
              <a:t> غيرَك إنتَ يا يسوع .... علشان كدَه</a:t>
            </a:r>
          </a:p>
        </p:txBody>
      </p:sp>
    </p:spTree>
    <p:extLst>
      <p:ext uri="{BB962C8B-B14F-4D97-AF65-F5344CB8AC3E}">
        <p14:creationId xmlns:p14="http://schemas.microsoft.com/office/powerpoint/2010/main" val="2145907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6049" y="635726"/>
            <a:ext cx="10272214" cy="6740307"/>
          </a:xfrm>
          <a:prstGeom prst="rect">
            <a:avLst/>
          </a:prstGeom>
        </p:spPr>
        <p:txBody>
          <a:bodyPr wrap="square">
            <a:spAutoFit/>
          </a:bodyPr>
          <a:lstStyle/>
          <a:p>
            <a:pPr algn="ctr" rtl="1"/>
            <a:r>
              <a:rPr lang="ar-LB" sz="7200" b="1" dirty="0">
                <a:solidFill>
                  <a:srgbClr val="273582"/>
                </a:solidFill>
                <a:latin typeface="Tahoma" panose="020B0604030504040204" pitchFamily="34" charset="0"/>
              </a:rPr>
              <a:t>- القرار -</a:t>
            </a:r>
            <a:br>
              <a:rPr lang="ar-LB" sz="7200" b="1" dirty="0">
                <a:solidFill>
                  <a:srgbClr val="273582"/>
                </a:solidFill>
                <a:latin typeface="Tahoma" panose="020B0604030504040204" pitchFamily="34" charset="0"/>
              </a:rPr>
            </a:br>
            <a:r>
              <a:rPr lang="ar-LB" sz="7200" b="1" dirty="0">
                <a:solidFill>
                  <a:srgbClr val="273582"/>
                </a:solidFill>
                <a:latin typeface="Tahoma" panose="020B0604030504040204" pitchFamily="34" charset="0"/>
              </a:rPr>
              <a:t> </a:t>
            </a:r>
            <a:r>
              <a:rPr lang="ar-LB" sz="7200" b="1" dirty="0">
                <a:solidFill>
                  <a:srgbClr val="273582"/>
                </a:solidFill>
              </a:rPr>
              <a:t> طول ما الشمس فيها نور</a:t>
            </a:r>
            <a:br>
              <a:rPr lang="ar-LB" sz="7200" b="1" dirty="0">
                <a:solidFill>
                  <a:srgbClr val="273582"/>
                </a:solidFill>
              </a:rPr>
            </a:br>
            <a:r>
              <a:rPr lang="ar-LB" sz="7200" b="1" dirty="0">
                <a:solidFill>
                  <a:srgbClr val="273582"/>
                </a:solidFill>
              </a:rPr>
              <a:t> طول ما في ميَّه في البحور</a:t>
            </a:r>
          </a:p>
          <a:p>
            <a:pPr algn="ctr" rtl="1"/>
            <a:r>
              <a:rPr lang="ar-LB" sz="7200" b="1" dirty="0">
                <a:solidFill>
                  <a:srgbClr val="273582"/>
                </a:solidFill>
              </a:rPr>
              <a:t>طول ما الأرض تِفْضَلْ تِدُورْ هَافْضَلْ أرَنِّمْ لِيكْ</a:t>
            </a: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5444776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67085" y="579115"/>
            <a:ext cx="11646012" cy="6186309"/>
          </a:xfrm>
          <a:prstGeom prst="rect">
            <a:avLst/>
          </a:prstGeom>
        </p:spPr>
        <p:txBody>
          <a:bodyPr wrap="square">
            <a:spAutoFit/>
          </a:bodyPr>
          <a:lstStyle/>
          <a:p>
            <a:pPr algn="ctr"/>
            <a:r>
              <a:rPr lang="ar-LB" sz="6600" b="1" dirty="0">
                <a:solidFill>
                  <a:srgbClr val="273582"/>
                </a:solidFill>
                <a:latin typeface="Tahoma" panose="020B0604030504040204" pitchFamily="34" charset="0"/>
              </a:rPr>
              <a:t>- ٢ -</a:t>
            </a:r>
          </a:p>
          <a:p>
            <a:pPr algn="ctr" rtl="1"/>
            <a:r>
              <a:rPr lang="ar-LB" sz="6600" b="1" dirty="0">
                <a:solidFill>
                  <a:srgbClr val="273582"/>
                </a:solidFill>
              </a:rPr>
              <a:t>مين قدِّم حبُّه ليَّ عالصليب أخَذ مكاني</a:t>
            </a:r>
          </a:p>
          <a:p>
            <a:pPr algn="ctr" rtl="1"/>
            <a:r>
              <a:rPr lang="ar-LB" sz="6600" b="1" dirty="0">
                <a:solidFill>
                  <a:srgbClr val="273582"/>
                </a:solidFill>
              </a:rPr>
              <a:t> مين إِداني الحُرّية مين ثَبَّت فيَّ إيماني</a:t>
            </a:r>
          </a:p>
          <a:p>
            <a:pPr algn="ctr" rtl="1"/>
            <a:r>
              <a:rPr lang="ar-LB" sz="6600" b="1" dirty="0">
                <a:solidFill>
                  <a:srgbClr val="273582"/>
                </a:solidFill>
              </a:rPr>
              <a:t>مين كان وَعْدُه ليَّ عَالسَّحاب أنا جايِّ تَانِي</a:t>
            </a:r>
          </a:p>
          <a:p>
            <a:pPr algn="ctr" rtl="1"/>
            <a:r>
              <a:rPr lang="ar-LB" sz="6600" b="1" dirty="0">
                <a:solidFill>
                  <a:srgbClr val="273582"/>
                </a:solidFill>
              </a:rPr>
              <a:t> غِيرَك إنتَ يا يسوع عَلَشْان كدَه</a:t>
            </a:r>
          </a:p>
          <a:p>
            <a:pPr marL="0" algn="ctr" defTabSz="914400" rtl="1" eaLnBrk="1" latinLnBrk="0" hangingPunct="1"/>
            <a:endParaRPr lang="ar-LB" sz="66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4886928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6049" y="635726"/>
            <a:ext cx="10272214" cy="6740307"/>
          </a:xfrm>
          <a:prstGeom prst="rect">
            <a:avLst/>
          </a:prstGeom>
        </p:spPr>
        <p:txBody>
          <a:bodyPr wrap="square">
            <a:spAutoFit/>
          </a:bodyPr>
          <a:lstStyle/>
          <a:p>
            <a:pPr algn="ctr" rtl="1"/>
            <a:r>
              <a:rPr lang="ar-LB" sz="7200" b="1" dirty="0">
                <a:solidFill>
                  <a:srgbClr val="273582"/>
                </a:solidFill>
                <a:latin typeface="Tahoma" panose="020B0604030504040204" pitchFamily="34" charset="0"/>
              </a:rPr>
              <a:t>- القرار -</a:t>
            </a:r>
            <a:br>
              <a:rPr lang="ar-LB" sz="7200" b="1" dirty="0">
                <a:solidFill>
                  <a:srgbClr val="273582"/>
                </a:solidFill>
                <a:latin typeface="Tahoma" panose="020B0604030504040204" pitchFamily="34" charset="0"/>
              </a:rPr>
            </a:br>
            <a:r>
              <a:rPr lang="ar-LB" sz="7200" b="1" dirty="0">
                <a:solidFill>
                  <a:srgbClr val="273582"/>
                </a:solidFill>
                <a:latin typeface="Tahoma" panose="020B0604030504040204" pitchFamily="34" charset="0"/>
              </a:rPr>
              <a:t> </a:t>
            </a:r>
            <a:r>
              <a:rPr lang="ar-LB" sz="7200" b="1" dirty="0">
                <a:solidFill>
                  <a:srgbClr val="273582"/>
                </a:solidFill>
              </a:rPr>
              <a:t> طول ما الشمس فيها نور</a:t>
            </a:r>
            <a:br>
              <a:rPr lang="ar-LB" sz="7200" b="1" dirty="0">
                <a:solidFill>
                  <a:srgbClr val="273582"/>
                </a:solidFill>
              </a:rPr>
            </a:br>
            <a:r>
              <a:rPr lang="ar-LB" sz="7200" b="1" dirty="0">
                <a:solidFill>
                  <a:srgbClr val="273582"/>
                </a:solidFill>
              </a:rPr>
              <a:t> طول ما في ميَّه في البحور</a:t>
            </a:r>
          </a:p>
          <a:p>
            <a:pPr algn="ctr" rtl="1"/>
            <a:r>
              <a:rPr lang="ar-LB" sz="7200" b="1" dirty="0">
                <a:solidFill>
                  <a:srgbClr val="273582"/>
                </a:solidFill>
              </a:rPr>
              <a:t>طول ما الأرض تِفْضَلْ تِدُورْ هَافْضَلْ أرَنِّمْ لِيكْ</a:t>
            </a: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35085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14623" y="1428114"/>
            <a:ext cx="5805370"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6600" dirty="0">
                <a:ln/>
                <a:solidFill>
                  <a:srgbClr val="7030A0"/>
                </a:solidFill>
                <a:latin typeface="Tahoma" panose="020B0604030504040204" pitchFamily="34" charset="0"/>
                <a:ea typeface="Tahoma" panose="020B0604030504040204" pitchFamily="34" charset="0"/>
              </a:rPr>
              <a:t>كل من يعمل</a:t>
            </a:r>
            <a:endParaRPr lang="en-US" sz="6600" dirty="0">
              <a:ln/>
              <a:solidFill>
                <a:srgbClr val="7030A0"/>
              </a:solidFill>
              <a:latin typeface="Tahoma" panose="020B0604030504040204" pitchFamily="34" charset="0"/>
              <a:ea typeface="Tahoma" panose="020B0604030504040204" pitchFamily="34" charset="0"/>
            </a:endParaRPr>
          </a:p>
          <a:p>
            <a:pPr algn="ctr"/>
            <a:r>
              <a:rPr lang="ar-SA" sz="6600" dirty="0">
                <a:ln/>
                <a:solidFill>
                  <a:srgbClr val="7030A0"/>
                </a:solidFill>
                <a:latin typeface="Tahoma" panose="020B0604030504040204" pitchFamily="34" charset="0"/>
                <a:ea typeface="Tahoma" panose="020B0604030504040204" pitchFamily="34" charset="0"/>
              </a:rPr>
              <a:t> الخطيَّة</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كل من يعمل الخطية" descr="كل من يعمل الخطية">
            <a:hlinkClick r:id="" action="ppaction://media"/>
            <a:extLst>
              <a:ext uri="{FF2B5EF4-FFF2-40B4-BE49-F238E27FC236}">
                <a16:creationId xmlns:a16="http://schemas.microsoft.com/office/drawing/2014/main" id="{C2C92F87-008F-3147-B941-9F2984A69D7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14157" y="331780"/>
            <a:ext cx="812800" cy="812800"/>
          </a:xfrm>
          <a:prstGeom prst="rect">
            <a:avLst/>
          </a:prstGeom>
        </p:spPr>
      </p:pic>
    </p:spTree>
    <p:extLst>
      <p:ext uri="{BB962C8B-B14F-4D97-AF65-F5344CB8AC3E}">
        <p14:creationId xmlns:p14="http://schemas.microsoft.com/office/powerpoint/2010/main" val="24140449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48190" y="1340497"/>
            <a:ext cx="10895620" cy="3785652"/>
          </a:xfrm>
          <a:prstGeom prst="rect">
            <a:avLst/>
          </a:prstGeom>
        </p:spPr>
        <p:txBody>
          <a:bodyPr wrap="square">
            <a:spAutoFit/>
          </a:bodyPr>
          <a:lstStyle/>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هو عبدٌ لها صار</a:t>
            </a:r>
          </a:p>
        </p:txBody>
      </p:sp>
    </p:spTree>
    <p:extLst>
      <p:ext uri="{BB962C8B-B14F-4D97-AF65-F5344CB8AC3E}">
        <p14:creationId xmlns:p14="http://schemas.microsoft.com/office/powerpoint/2010/main" val="11651886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783841" y="1438135"/>
            <a:ext cx="6624317" cy="3416320"/>
          </a:xfrm>
          <a:prstGeom prst="rect">
            <a:avLst/>
          </a:prstGeom>
        </p:spPr>
        <p:txBody>
          <a:bodyPr wrap="square">
            <a:spAutoFit/>
          </a:bodyPr>
          <a:lstStyle/>
          <a:p>
            <a:pPr algn="ctr"/>
            <a:r>
              <a:rPr lang="ar-LB" sz="5400" b="1" dirty="0">
                <a:solidFill>
                  <a:srgbClr val="273582"/>
                </a:solidFill>
                <a:latin typeface="Tahoma" panose="020B0604030504040204" pitchFamily="34" charset="0"/>
              </a:rPr>
              <a:t>أُجرَة الخطيّة موت</a:t>
            </a:r>
          </a:p>
          <a:p>
            <a:pPr algn="ctr"/>
            <a:r>
              <a:rPr lang="ar-LB" sz="5400" b="1" dirty="0">
                <a:solidFill>
                  <a:srgbClr val="273582"/>
                </a:solidFill>
                <a:latin typeface="Tahoma" panose="020B0604030504040204" pitchFamily="34" charset="0"/>
              </a:rPr>
              <a:t>أُجرَة الخطيّة موت</a:t>
            </a:r>
            <a:br>
              <a:rPr lang="ar-LB" sz="5400" b="1" dirty="0">
                <a:solidFill>
                  <a:srgbClr val="273582"/>
                </a:solidFill>
                <a:latin typeface="Tahoma" panose="020B0604030504040204" pitchFamily="34" charset="0"/>
              </a:rPr>
            </a:br>
            <a:r>
              <a:rPr lang="ar-LB" sz="5400" b="1" dirty="0">
                <a:solidFill>
                  <a:srgbClr val="273582"/>
                </a:solidFill>
                <a:latin typeface="Tahoma" panose="020B0604030504040204" pitchFamily="34" charset="0"/>
              </a:rPr>
              <a:t>أُجرَة الخطيّة موت</a:t>
            </a:r>
            <a:br>
              <a:rPr lang="ar-LB" sz="5400" b="1" dirty="0">
                <a:solidFill>
                  <a:srgbClr val="273582"/>
                </a:solidFill>
                <a:latin typeface="Tahoma" panose="020B0604030504040204" pitchFamily="34" charset="0"/>
              </a:rPr>
            </a:br>
            <a:r>
              <a:rPr lang="ar-LB" sz="5400" b="1" dirty="0">
                <a:solidFill>
                  <a:srgbClr val="273582"/>
                </a:solidFill>
                <a:latin typeface="Tahoma" panose="020B0604030504040204" pitchFamily="34" charset="0"/>
              </a:rPr>
              <a:t>وعذاب وسط النَّار</a:t>
            </a:r>
          </a:p>
        </p:txBody>
      </p:sp>
    </p:spTree>
    <p:extLst>
      <p:ext uri="{BB962C8B-B14F-4D97-AF65-F5344CB8AC3E}">
        <p14:creationId xmlns:p14="http://schemas.microsoft.com/office/powerpoint/2010/main" val="2071935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3795717" y="1202605"/>
            <a:ext cx="2390398" cy="1323439"/>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427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6" name="Picture 5" descr="Text&#10;&#10;Description automatically generated">
            <a:extLst>
              <a:ext uri="{FF2B5EF4-FFF2-40B4-BE49-F238E27FC236}">
                <a16:creationId xmlns:a16="http://schemas.microsoft.com/office/drawing/2014/main" id="{A04DB152-962F-1E49-9D2E-95B888553EE8}"/>
              </a:ext>
            </a:extLst>
          </p:cNvPr>
          <p:cNvPicPr>
            <a:picLocks noChangeAspect="1"/>
          </p:cNvPicPr>
          <p:nvPr/>
        </p:nvPicPr>
        <p:blipFill>
          <a:blip r:embed="rId3"/>
          <a:stretch>
            <a:fillRect/>
          </a:stretch>
        </p:blipFill>
        <p:spPr>
          <a:xfrm>
            <a:off x="1358252" y="3106148"/>
            <a:ext cx="7699703" cy="3145842"/>
          </a:xfrm>
          <a:prstGeom prst="rect">
            <a:avLst/>
          </a:prstGeom>
        </p:spPr>
      </p:pic>
      <p:pic>
        <p:nvPicPr>
          <p:cNvPr id="2" name="Picture 1">
            <a:extLst>
              <a:ext uri="{FF2B5EF4-FFF2-40B4-BE49-F238E27FC236}">
                <a16:creationId xmlns:a16="http://schemas.microsoft.com/office/drawing/2014/main" id="{712674DF-427E-D8BA-390F-3B2D670FD95F}"/>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62810" y="1578417"/>
            <a:ext cx="9218580" cy="3416320"/>
          </a:xfrm>
          <a:prstGeom prst="rect">
            <a:avLst/>
          </a:prstGeom>
        </p:spPr>
        <p:txBody>
          <a:bodyPr wrap="square">
            <a:spAutoFit/>
          </a:bodyPr>
          <a:lstStyle/>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بالحقّ أنتم احرار</a:t>
            </a:r>
          </a:p>
        </p:txBody>
      </p:sp>
    </p:spTree>
    <p:extLst>
      <p:ext uri="{BB962C8B-B14F-4D97-AF65-F5344CB8AC3E}">
        <p14:creationId xmlns:p14="http://schemas.microsoft.com/office/powerpoint/2010/main" val="2711845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146067" y="1194164"/>
            <a:ext cx="6096000" cy="3785652"/>
          </a:xfrm>
          <a:prstGeom prst="rect">
            <a:avLst/>
          </a:prstGeom>
        </p:spPr>
        <p:txBody>
          <a:bodyPr>
            <a:spAutoFit/>
          </a:bodyPr>
          <a:lstStyle/>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ولها أفضل أثمار</a:t>
            </a:r>
          </a:p>
        </p:txBody>
      </p:sp>
    </p:spTree>
    <p:extLst>
      <p:ext uri="{BB962C8B-B14F-4D97-AF65-F5344CB8AC3E}">
        <p14:creationId xmlns:p14="http://schemas.microsoft.com/office/powerpoint/2010/main" val="28069019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3942775" y="362216"/>
            <a:ext cx="3906839" cy="246221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r>
              <a:rPr lang="ar-LB" sz="6600" dirty="0">
                <a:solidFill>
                  <a:srgbClr val="7030A0"/>
                </a:solidFill>
              </a:rPr>
              <a:t>نوح والطوفان</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97751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Picture 2" descr="A picture containing drawing&#10;&#10;Description automatically generated">
            <a:extLst>
              <a:ext uri="{FF2B5EF4-FFF2-40B4-BE49-F238E27FC236}">
                <a16:creationId xmlns:a16="http://schemas.microsoft.com/office/drawing/2014/main" id="{B8E3C2EC-4A43-1848-A00A-AC48E6D350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1360"/>
          <a:stretch/>
        </p:blipFill>
        <p:spPr>
          <a:xfrm flipH="1">
            <a:off x="4229268" y="2690175"/>
            <a:ext cx="3497384" cy="3779552"/>
          </a:xfrm>
          <a:prstGeom prst="rect">
            <a:avLst/>
          </a:prstGeom>
        </p:spPr>
      </p:pic>
      <p:pic>
        <p:nvPicPr>
          <p:cNvPr id="2" name="Picture 1">
            <a:extLst>
              <a:ext uri="{FF2B5EF4-FFF2-40B4-BE49-F238E27FC236}">
                <a16:creationId xmlns:a16="http://schemas.microsoft.com/office/drawing/2014/main" id="{BA9DFDDE-21E2-710B-034B-86BD38458644}"/>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36596702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oy, doll, table, bedroom&#10;&#10;Description automatically generated">
            <a:extLst>
              <a:ext uri="{FF2B5EF4-FFF2-40B4-BE49-F238E27FC236}">
                <a16:creationId xmlns:a16="http://schemas.microsoft.com/office/drawing/2014/main" id="{EC7F0AA3-1CF1-964E-BEC6-997552B46D75}"/>
              </a:ext>
            </a:extLst>
          </p:cNvPr>
          <p:cNvPicPr>
            <a:picLocks noChangeAspect="1"/>
          </p:cNvPicPr>
          <p:nvPr/>
        </p:nvPicPr>
        <p:blipFill>
          <a:blip r:embed="rId3"/>
          <a:stretch>
            <a:fillRect/>
          </a:stretch>
        </p:blipFill>
        <p:spPr>
          <a:xfrm>
            <a:off x="0" y="683923"/>
            <a:ext cx="12192000" cy="5490153"/>
          </a:xfrm>
          <a:prstGeom prst="rect">
            <a:avLst/>
          </a:prstGeom>
        </p:spPr>
      </p:pic>
    </p:spTree>
    <p:extLst>
      <p:ext uri="{BB962C8B-B14F-4D97-AF65-F5344CB8AC3E}">
        <p14:creationId xmlns:p14="http://schemas.microsoft.com/office/powerpoint/2010/main" val="42912543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uilding, bed&#10;&#10;Description automatically generated">
            <a:extLst>
              <a:ext uri="{FF2B5EF4-FFF2-40B4-BE49-F238E27FC236}">
                <a16:creationId xmlns:a16="http://schemas.microsoft.com/office/drawing/2014/main" id="{9546C66B-27A9-284E-96C3-1403D06B84AF}"/>
              </a:ext>
            </a:extLst>
          </p:cNvPr>
          <p:cNvPicPr>
            <a:picLocks noChangeAspect="1"/>
          </p:cNvPicPr>
          <p:nvPr/>
        </p:nvPicPr>
        <p:blipFill>
          <a:blip r:embed="rId3"/>
          <a:stretch>
            <a:fillRect/>
          </a:stretch>
        </p:blipFill>
        <p:spPr>
          <a:xfrm>
            <a:off x="0" y="683923"/>
            <a:ext cx="12192000" cy="5490153"/>
          </a:xfrm>
          <a:prstGeom prst="rect">
            <a:avLst/>
          </a:prstGeom>
        </p:spPr>
      </p:pic>
    </p:spTree>
    <p:extLst>
      <p:ext uri="{BB962C8B-B14F-4D97-AF65-F5344CB8AC3E}">
        <p14:creationId xmlns:p14="http://schemas.microsoft.com/office/powerpoint/2010/main" val="280880362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clock, drawing, room&#10;&#10;Description automatically generated">
            <a:extLst>
              <a:ext uri="{FF2B5EF4-FFF2-40B4-BE49-F238E27FC236}">
                <a16:creationId xmlns:a16="http://schemas.microsoft.com/office/drawing/2014/main" id="{EA86A456-7DA9-C147-975F-56227B9AA4C6}"/>
              </a:ext>
            </a:extLst>
          </p:cNvPr>
          <p:cNvPicPr>
            <a:picLocks noChangeAspect="1"/>
          </p:cNvPicPr>
          <p:nvPr/>
        </p:nvPicPr>
        <p:blipFill>
          <a:blip r:embed="rId3"/>
          <a:stretch>
            <a:fillRect/>
          </a:stretch>
        </p:blipFill>
        <p:spPr>
          <a:xfrm>
            <a:off x="0" y="683923"/>
            <a:ext cx="12192000" cy="5490153"/>
          </a:xfrm>
          <a:prstGeom prst="rect">
            <a:avLst/>
          </a:prstGeom>
        </p:spPr>
      </p:pic>
    </p:spTree>
    <p:extLst>
      <p:ext uri="{BB962C8B-B14F-4D97-AF65-F5344CB8AC3E}">
        <p14:creationId xmlns:p14="http://schemas.microsoft.com/office/powerpoint/2010/main" val="204071665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DE3552-F17C-7B46-9314-2C5592DC933E}"/>
              </a:ext>
            </a:extLst>
          </p:cNvPr>
          <p:cNvPicPr>
            <a:picLocks noChangeAspect="1"/>
          </p:cNvPicPr>
          <p:nvPr/>
        </p:nvPicPr>
        <p:blipFill>
          <a:blip r:embed="rId3"/>
          <a:stretch>
            <a:fillRect/>
          </a:stretch>
        </p:blipFill>
        <p:spPr>
          <a:xfrm>
            <a:off x="0" y="683923"/>
            <a:ext cx="12192000" cy="5490153"/>
          </a:xfrm>
          <a:prstGeom prst="rect">
            <a:avLst/>
          </a:prstGeom>
        </p:spPr>
      </p:pic>
    </p:spTree>
    <p:extLst>
      <p:ext uri="{BB962C8B-B14F-4D97-AF65-F5344CB8AC3E}">
        <p14:creationId xmlns:p14="http://schemas.microsoft.com/office/powerpoint/2010/main" val="265687735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ed, table, room&#10;&#10;Description automatically generated">
            <a:extLst>
              <a:ext uri="{FF2B5EF4-FFF2-40B4-BE49-F238E27FC236}">
                <a16:creationId xmlns:a16="http://schemas.microsoft.com/office/drawing/2014/main" id="{C8A9A670-FA70-9649-8FC4-B8D7FBE0D8A0}"/>
              </a:ext>
            </a:extLst>
          </p:cNvPr>
          <p:cNvPicPr>
            <a:picLocks noChangeAspect="1"/>
          </p:cNvPicPr>
          <p:nvPr/>
        </p:nvPicPr>
        <p:blipFill>
          <a:blip r:embed="rId3"/>
          <a:stretch>
            <a:fillRect/>
          </a:stretch>
        </p:blipFill>
        <p:spPr>
          <a:xfrm>
            <a:off x="0" y="683923"/>
            <a:ext cx="12192000" cy="5490153"/>
          </a:xfrm>
          <a:prstGeom prst="rect">
            <a:avLst/>
          </a:prstGeom>
        </p:spPr>
      </p:pic>
    </p:spTree>
    <p:extLst>
      <p:ext uri="{BB962C8B-B14F-4D97-AF65-F5344CB8AC3E}">
        <p14:creationId xmlns:p14="http://schemas.microsoft.com/office/powerpoint/2010/main" val="32256248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young, holding, clock, table&#10;&#10;Description automatically generated">
            <a:extLst>
              <a:ext uri="{FF2B5EF4-FFF2-40B4-BE49-F238E27FC236}">
                <a16:creationId xmlns:a16="http://schemas.microsoft.com/office/drawing/2014/main" id="{AA9658D7-FB02-B440-9816-DD1E9D535946}"/>
              </a:ext>
            </a:extLst>
          </p:cNvPr>
          <p:cNvPicPr>
            <a:picLocks noChangeAspect="1"/>
          </p:cNvPicPr>
          <p:nvPr/>
        </p:nvPicPr>
        <p:blipFill>
          <a:blip r:embed="rId3"/>
          <a:stretch>
            <a:fillRect/>
          </a:stretch>
        </p:blipFill>
        <p:spPr>
          <a:xfrm>
            <a:off x="0" y="683923"/>
            <a:ext cx="12192000" cy="5490153"/>
          </a:xfrm>
          <a:prstGeom prst="rect">
            <a:avLst/>
          </a:prstGeom>
        </p:spPr>
      </p:pic>
    </p:spTree>
    <p:extLst>
      <p:ext uri="{BB962C8B-B14F-4D97-AF65-F5344CB8AC3E}">
        <p14:creationId xmlns:p14="http://schemas.microsoft.com/office/powerpoint/2010/main" val="249065065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videoplayback" descr="videoplayback">
            <a:hlinkClick r:id="" action="ppaction://media"/>
            <a:extLst>
              <a:ext uri="{FF2B5EF4-FFF2-40B4-BE49-F238E27FC236}">
                <a16:creationId xmlns:a16="http://schemas.microsoft.com/office/drawing/2014/main" id="{FE68A5AF-1A06-0E42-89D9-A8EDF059849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2076" y="30163"/>
            <a:ext cx="12423775" cy="6833076"/>
          </a:xfrm>
          <a:prstGeom prst="rect">
            <a:avLst/>
          </a:prstGeom>
        </p:spPr>
      </p:pic>
    </p:spTree>
    <p:extLst>
      <p:ext uri="{BB962C8B-B14F-4D97-AF65-F5344CB8AC3E}">
        <p14:creationId xmlns:p14="http://schemas.microsoft.com/office/powerpoint/2010/main" val="753076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445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22710"/>
            <a:ext cx="0" cy="2287181"/>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0261" y="6551875"/>
            <a:ext cx="523036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0E060B3F-FAFF-554A-8B29-DDE9AB0D7C13}"/>
              </a:ext>
            </a:extLst>
          </p:cNvPr>
          <p:cNvSpPr/>
          <p:nvPr/>
        </p:nvSpPr>
        <p:spPr>
          <a:xfrm>
            <a:off x="3445725" y="681470"/>
            <a:ext cx="2778325"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الصلاة</a:t>
            </a:r>
          </a:p>
        </p:txBody>
      </p:sp>
      <p:pic>
        <p:nvPicPr>
          <p:cNvPr id="4" name="Picture 3" descr="A picture containing drawing&#10;&#10;Description automatically generated">
            <a:extLst>
              <a:ext uri="{FF2B5EF4-FFF2-40B4-BE49-F238E27FC236}">
                <a16:creationId xmlns:a16="http://schemas.microsoft.com/office/drawing/2014/main" id="{762E50C4-EE11-7843-9F69-F66C89BBCC07}"/>
              </a:ext>
            </a:extLst>
          </p:cNvPr>
          <p:cNvPicPr>
            <a:picLocks noChangeAspect="1"/>
          </p:cNvPicPr>
          <p:nvPr/>
        </p:nvPicPr>
        <p:blipFill>
          <a:blip r:embed="rId3"/>
          <a:stretch>
            <a:fillRect/>
          </a:stretch>
        </p:blipFill>
        <p:spPr>
          <a:xfrm>
            <a:off x="3686041" y="1853872"/>
            <a:ext cx="2369603" cy="4623143"/>
          </a:xfrm>
          <a:prstGeom prst="rect">
            <a:avLst/>
          </a:prstGeom>
        </p:spPr>
      </p:pic>
      <p:pic>
        <p:nvPicPr>
          <p:cNvPr id="6" name="Picture 5">
            <a:extLst>
              <a:ext uri="{FF2B5EF4-FFF2-40B4-BE49-F238E27FC236}">
                <a16:creationId xmlns:a16="http://schemas.microsoft.com/office/drawing/2014/main" id="{02522348-3317-8043-8B88-BB8260DEAC57}"/>
              </a:ext>
            </a:extLst>
          </p:cNvPr>
          <p:cNvPicPr>
            <a:picLocks noChangeAspect="1"/>
          </p:cNvPicPr>
          <p:nvPr/>
        </p:nvPicPr>
        <p:blipFill>
          <a:blip r:embed="rId4"/>
          <a:stretch>
            <a:fillRect/>
          </a:stretch>
        </p:blipFill>
        <p:spPr>
          <a:xfrm>
            <a:off x="6577239" y="3245040"/>
            <a:ext cx="3429335" cy="2403686"/>
          </a:xfrm>
          <a:prstGeom prst="rect">
            <a:avLst/>
          </a:prstGeom>
        </p:spPr>
      </p:pic>
      <p:pic>
        <p:nvPicPr>
          <p:cNvPr id="2" name="Picture 1">
            <a:extLst>
              <a:ext uri="{FF2B5EF4-FFF2-40B4-BE49-F238E27FC236}">
                <a16:creationId xmlns:a16="http://schemas.microsoft.com/office/drawing/2014/main" id="{4571E0F3-D9D4-4E65-E797-6E9A3336E61F}"/>
              </a:ext>
            </a:extLst>
          </p:cNvPr>
          <p:cNvPicPr>
            <a:picLocks noChangeAspect="1"/>
          </p:cNvPicPr>
          <p:nvPr/>
        </p:nvPicPr>
        <p:blipFill>
          <a:blip r:embed="rId5"/>
          <a:stretch>
            <a:fillRect/>
          </a:stretch>
        </p:blipFill>
        <p:spPr>
          <a:xfrm>
            <a:off x="8511433" y="0"/>
            <a:ext cx="3680567" cy="2716258"/>
          </a:xfrm>
          <a:prstGeom prst="rect">
            <a:avLst/>
          </a:prstGeom>
        </p:spPr>
      </p:pic>
    </p:spTree>
    <p:extLst>
      <p:ext uri="{BB962C8B-B14F-4D97-AF65-F5344CB8AC3E}">
        <p14:creationId xmlns:p14="http://schemas.microsoft.com/office/powerpoint/2010/main" val="24900712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14E930B-66EB-8941-B349-73B1AB9EE33A}"/>
              </a:ext>
            </a:extLst>
          </p:cNvPr>
          <p:cNvSpPr/>
          <p:nvPr/>
        </p:nvSpPr>
        <p:spPr>
          <a:xfrm>
            <a:off x="790074" y="1474572"/>
            <a:ext cx="10611852"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الآية:</a:t>
            </a:r>
          </a:p>
          <a:p>
            <a:pPr algn="ctr"/>
            <a:r>
              <a:rPr lang="ar-SA" sz="6000" dirty="0">
                <a:ln/>
                <a:solidFill>
                  <a:srgbClr val="7030A0"/>
                </a:solidFill>
                <a:latin typeface="Tahoma" panose="020B0604030504040204" pitchFamily="34" charset="0"/>
                <a:ea typeface="Tahoma" panose="020B0604030504040204" pitchFamily="34" charset="0"/>
              </a:rPr>
              <a:t>" </a:t>
            </a:r>
            <a:r>
              <a:rPr lang="ar-LB" sz="6000" dirty="0">
                <a:ln/>
                <a:solidFill>
                  <a:srgbClr val="7030A0"/>
                </a:solidFill>
                <a:latin typeface="Tahoma" panose="020B0604030504040204" pitchFamily="34" charset="0"/>
                <a:ea typeface="Tahoma" panose="020B0604030504040204" pitchFamily="34" charset="0"/>
              </a:rPr>
              <a:t>يَنْبَغِي أَنْ يُطَاعَ اللهُ أَكْثَرَ مِنَ النَّاسِ</a:t>
            </a:r>
            <a:r>
              <a:rPr lang="ar-SA" sz="6000" dirty="0">
                <a:ln/>
                <a:solidFill>
                  <a:srgbClr val="7030A0"/>
                </a:solidFill>
                <a:latin typeface="Tahoma" panose="020B0604030504040204" pitchFamily="34" charset="0"/>
                <a:ea typeface="Tahoma" panose="020B0604030504040204" pitchFamily="34" charset="0"/>
              </a:rPr>
              <a:t>"</a:t>
            </a:r>
          </a:p>
          <a:p>
            <a:pPr algn="ctr"/>
            <a:endParaRPr lang="en-US" sz="6000" dirty="0">
              <a:ln/>
              <a:solidFill>
                <a:srgbClr val="7030A0"/>
              </a:solidFill>
              <a:latin typeface="Tahoma" panose="020B0604030504040204" pitchFamily="34" charset="0"/>
              <a:ea typeface="Tahoma" panose="020B0604030504040204" pitchFamily="34" charset="0"/>
            </a:endParaRPr>
          </a:p>
          <a:p>
            <a:pPr algn="ctr"/>
            <a:r>
              <a:rPr lang="ar-SA" sz="4800" b="1" dirty="0">
                <a:ln/>
                <a:solidFill>
                  <a:srgbClr val="7030A0"/>
                </a:solidFill>
                <a:latin typeface="Tahoma" panose="020B0604030504040204" pitchFamily="34" charset="0"/>
                <a:ea typeface="Tahoma" panose="020B0604030504040204" pitchFamily="34" charset="0"/>
              </a:rPr>
              <a:t>أعمال الرسل ٥: ٢٩</a:t>
            </a:r>
            <a:endParaRPr lang="en-US" sz="4800" b="1" dirty="0">
              <a:ln/>
              <a:solidFill>
                <a:srgbClr val="7030A0"/>
              </a:solidFill>
              <a:latin typeface="Tahoma" panose="020B0604030504040204" pitchFamily="34" charset="0"/>
              <a:ea typeface="Tahoma" panose="020B0604030504040204" pitchFamily="34" charset="0"/>
            </a:endParaRPr>
          </a:p>
        </p:txBody>
      </p:sp>
      <p:pic>
        <p:nvPicPr>
          <p:cNvPr id="14" name="Picture 13" descr="A picture containing drawing&#10;&#10;Description automatically generated">
            <a:extLst>
              <a:ext uri="{FF2B5EF4-FFF2-40B4-BE49-F238E27FC236}">
                <a16:creationId xmlns:a16="http://schemas.microsoft.com/office/drawing/2014/main" id="{9B23FE22-716D-3A4D-991C-86901E3EF6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0074" y="4138731"/>
            <a:ext cx="2532234" cy="2242985"/>
          </a:xfrm>
          <a:prstGeom prst="rect">
            <a:avLst/>
          </a:prstGeom>
        </p:spPr>
      </p:pic>
      <p:cxnSp>
        <p:nvCxnSpPr>
          <p:cNvPr id="15" name="Straight Connector 14">
            <a:extLst>
              <a:ext uri="{FF2B5EF4-FFF2-40B4-BE49-F238E27FC236}">
                <a16:creationId xmlns:a16="http://schemas.microsoft.com/office/drawing/2014/main" id="{4A8F18E7-2476-EA4A-A1CC-1C5DAF09DD5C}"/>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CEB05AD-280E-DF4D-A07B-0B993C500853}"/>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9150AEBB-72A7-DA42-92F8-473C9B97D49E}"/>
              </a:ext>
            </a:extLst>
          </p:cNvPr>
          <p:cNvCxnSpPr>
            <a:cxnSpLocks/>
          </p:cNvCxnSpPr>
          <p:nvPr/>
        </p:nvCxnSpPr>
        <p:spPr>
          <a:xfrm>
            <a:off x="453224"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DF53416-C00B-D745-B49E-C35A7AC217AA}"/>
              </a:ext>
            </a:extLst>
          </p:cNvPr>
          <p:cNvCxnSpPr>
            <a:cxnSpLocks/>
          </p:cNvCxnSpPr>
          <p:nvPr/>
        </p:nvCxnSpPr>
        <p:spPr>
          <a:xfrm flipH="1">
            <a:off x="461176" y="6551875"/>
            <a:ext cx="1146578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A5E65A2-AEFC-394A-9D5C-D555E8EAECF0}"/>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4B7E3A5B-4DD7-FC27-6A83-A98843EB12FC}"/>
              </a:ext>
            </a:extLst>
          </p:cNvPr>
          <p:cNvPicPr>
            <a:picLocks noChangeAspect="1"/>
          </p:cNvPicPr>
          <p:nvPr/>
        </p:nvPicPr>
        <p:blipFill>
          <a:blip r:embed="rId4"/>
          <a:stretch>
            <a:fillRect/>
          </a:stretch>
        </p:blipFill>
        <p:spPr>
          <a:xfrm>
            <a:off x="9132849" y="0"/>
            <a:ext cx="3059151" cy="2257653"/>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5FA26B9F-4677-7143-97FC-1E0D99345464}"/>
              </a:ext>
            </a:extLst>
          </p:cNvPr>
          <p:cNvPicPr>
            <a:picLocks noChangeAspect="1"/>
          </p:cNvPicPr>
          <p:nvPr/>
        </p:nvPicPr>
        <p:blipFill rotWithShape="1">
          <a:blip r:embed="rId3"/>
          <a:srcRect t="3024"/>
          <a:stretch/>
        </p:blipFill>
        <p:spPr>
          <a:xfrm>
            <a:off x="1887600" y="1375015"/>
            <a:ext cx="7461181" cy="5239567"/>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09145" y="334727"/>
            <a:ext cx="6659309" cy="10156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0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E456D81A-BF9A-644C-CB37-A965B04B2483}"/>
              </a:ext>
            </a:extLst>
          </p:cNvPr>
          <p:cNvPicPr>
            <a:picLocks noChangeAspect="1"/>
          </p:cNvPicPr>
          <p:nvPr/>
        </p:nvPicPr>
        <p:blipFill>
          <a:blip r:embed="rId4"/>
          <a:stretch>
            <a:fillRect/>
          </a:stretch>
        </p:blipFill>
        <p:spPr>
          <a:xfrm>
            <a:off x="9132849" y="0"/>
            <a:ext cx="3059151" cy="2257653"/>
          </a:xfrm>
          <a:prstGeom prst="rect">
            <a:avLst/>
          </a:prstGeom>
        </p:spPr>
      </p:pic>
    </p:spTree>
    <p:extLst>
      <p:ext uri="{BB962C8B-B14F-4D97-AF65-F5344CB8AC3E}">
        <p14:creationId xmlns:p14="http://schemas.microsoft.com/office/powerpoint/2010/main" val="312785518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65906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870427"/>
            <a:ext cx="0" cy="3663569"/>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33045" y="6551875"/>
            <a:ext cx="408277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473540" y="912382"/>
            <a:ext cx="6659309" cy="144655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وسيلة الإيضاح</a:t>
            </a:r>
          </a:p>
        </p:txBody>
      </p:sp>
      <p:pic>
        <p:nvPicPr>
          <p:cNvPr id="4" name="Picture 3" descr="Diagram&#10;&#10;Description automatically generated">
            <a:extLst>
              <a:ext uri="{FF2B5EF4-FFF2-40B4-BE49-F238E27FC236}">
                <a16:creationId xmlns:a16="http://schemas.microsoft.com/office/drawing/2014/main" id="{8A11007B-4815-BA43-8A94-1D4BAB30D5A8}"/>
              </a:ext>
            </a:extLst>
          </p:cNvPr>
          <p:cNvPicPr>
            <a:picLocks noChangeAspect="1"/>
          </p:cNvPicPr>
          <p:nvPr/>
        </p:nvPicPr>
        <p:blipFill>
          <a:blip r:embed="rId3"/>
          <a:stretch>
            <a:fillRect/>
          </a:stretch>
        </p:blipFill>
        <p:spPr>
          <a:xfrm>
            <a:off x="1055931" y="2784207"/>
            <a:ext cx="10563747" cy="3663568"/>
          </a:xfrm>
          <a:prstGeom prst="rect">
            <a:avLst/>
          </a:prstGeom>
        </p:spPr>
      </p:pic>
      <p:pic>
        <p:nvPicPr>
          <p:cNvPr id="2" name="Picture 1">
            <a:extLst>
              <a:ext uri="{FF2B5EF4-FFF2-40B4-BE49-F238E27FC236}">
                <a16:creationId xmlns:a16="http://schemas.microsoft.com/office/drawing/2014/main" id="{BEBD06A6-609B-4209-BD84-EF70FE487465}"/>
              </a:ext>
            </a:extLst>
          </p:cNvPr>
          <p:cNvPicPr>
            <a:picLocks noChangeAspect="1"/>
          </p:cNvPicPr>
          <p:nvPr/>
        </p:nvPicPr>
        <p:blipFill>
          <a:blip r:embed="rId4"/>
          <a:stretch>
            <a:fillRect/>
          </a:stretch>
        </p:blipFill>
        <p:spPr>
          <a:xfrm>
            <a:off x="9132849" y="0"/>
            <a:ext cx="3059151" cy="2257653"/>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flipV="1">
            <a:off x="453226" y="6551875"/>
            <a:ext cx="5088930"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1035A2DB-6ECE-1913-49E8-C7E87C1D8BD7}"/>
              </a:ext>
            </a:extLst>
          </p:cNvPr>
          <p:cNvPicPr>
            <a:picLocks noChangeAspect="1"/>
          </p:cNvPicPr>
          <p:nvPr/>
        </p:nvPicPr>
        <p:blipFill rotWithShape="1">
          <a:blip r:embed="rId2"/>
          <a:srcRect l="20364" t="27388" r="24280" b="30630"/>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021" y="1119667"/>
            <a:ext cx="5805370" cy="341632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p>
          <a:p>
            <a:pPr algn="ctr"/>
            <a:r>
              <a:rPr lang="ar-LB" sz="7200" dirty="0">
                <a:ln/>
                <a:solidFill>
                  <a:srgbClr val="7030A0"/>
                </a:solidFill>
                <a:latin typeface="Tahoma" panose="020B0604030504040204" pitchFamily="34" charset="0"/>
                <a:ea typeface="Tahoma" panose="020B0604030504040204" pitchFamily="34" charset="0"/>
              </a:rPr>
              <a:t>شو هيِّ الطاعة</a:t>
            </a:r>
          </a:p>
          <a:p>
            <a:pPr algn="ct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شو هية الطاعة" descr="شو هية الطاعة">
            <a:hlinkClick r:id="" action="ppaction://media"/>
            <a:extLst>
              <a:ext uri="{FF2B5EF4-FFF2-40B4-BE49-F238E27FC236}">
                <a16:creationId xmlns:a16="http://schemas.microsoft.com/office/drawing/2014/main" id="{6D3DA1E1-43E2-1948-BA20-7ADF322D129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31860" y="498338"/>
            <a:ext cx="812800" cy="812800"/>
          </a:xfrm>
          <a:prstGeom prst="rect">
            <a:avLst/>
          </a:prstGeom>
        </p:spPr>
      </p:pic>
    </p:spTree>
    <p:extLst>
      <p:ext uri="{BB962C8B-B14F-4D97-AF65-F5344CB8AC3E}">
        <p14:creationId xmlns:p14="http://schemas.microsoft.com/office/powerpoint/2010/main" val="25180563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01627" y="903663"/>
            <a:ext cx="8788745" cy="5632311"/>
          </a:xfrm>
          <a:prstGeom prst="rect">
            <a:avLst/>
          </a:prstGeom>
        </p:spPr>
        <p:txBody>
          <a:bodyPr wrap="square">
            <a:spAutoFit/>
          </a:bodyPr>
          <a:lstStyle/>
          <a:p>
            <a:pPr algn="ctr"/>
            <a:r>
              <a:rPr lang="ar-LB" sz="7200" b="1" dirty="0">
                <a:solidFill>
                  <a:srgbClr val="273582"/>
                </a:solidFill>
                <a:latin typeface="Tahoma" panose="020B0604030504040204" pitchFamily="34" charset="0"/>
              </a:rPr>
              <a:t>- القرار -</a:t>
            </a:r>
          </a:p>
          <a:p>
            <a:pPr algn="ctr"/>
            <a:r>
              <a:rPr lang="ar-LB" sz="7200" b="1" dirty="0">
                <a:solidFill>
                  <a:srgbClr val="273582"/>
                </a:solidFill>
                <a:latin typeface="Tahoma" panose="020B0604030504040204" pitchFamily="34" charset="0"/>
              </a:rPr>
              <a:t>(شو هيِّ الطاعَة؟ شو يَعني طاعَة؟</a:t>
            </a:r>
          </a:p>
          <a:p>
            <a:pPr algn="ctr"/>
            <a:r>
              <a:rPr lang="ar-LB" sz="7200" b="1" dirty="0">
                <a:solidFill>
                  <a:srgbClr val="273582"/>
                </a:solidFill>
                <a:latin typeface="Tahoma" panose="020B0604030504040204" pitchFamily="34" charset="0"/>
              </a:rPr>
              <a:t>الطاعَة هيِّ إسمَعْ ل الله)٢</a:t>
            </a: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8043061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0C602C5-7D60-9142-9FB9-9482F90B1CC6}"/>
              </a:ext>
            </a:extLst>
          </p:cNvPr>
          <p:cNvSpPr/>
          <p:nvPr/>
        </p:nvSpPr>
        <p:spPr>
          <a:xfrm>
            <a:off x="2679019" y="930344"/>
            <a:ext cx="6833962" cy="4524315"/>
          </a:xfrm>
          <a:prstGeom prst="rect">
            <a:avLst/>
          </a:prstGeom>
        </p:spPr>
        <p:txBody>
          <a:bodyPr wrap="square">
            <a:spAutoFit/>
          </a:bodyPr>
          <a:lstStyle/>
          <a:p>
            <a:pPr algn="ctr"/>
            <a:r>
              <a:rPr lang="ar-LB" sz="7200" b="1" dirty="0">
                <a:solidFill>
                  <a:srgbClr val="273582"/>
                </a:solidFill>
                <a:latin typeface="Tahoma" panose="020B0604030504040204" pitchFamily="34" charset="0"/>
              </a:rPr>
              <a:t>-١-</a:t>
            </a:r>
          </a:p>
          <a:p>
            <a:pPr algn="ctr"/>
            <a:r>
              <a:rPr lang="ar-LB" sz="7200" b="1" dirty="0">
                <a:solidFill>
                  <a:srgbClr val="273582"/>
                </a:solidFill>
                <a:latin typeface="Tahoma" panose="020B0604030504040204" pitchFamily="34" charset="0"/>
              </a:rPr>
              <a:t>فِيكْ تِختِار تِسمَعْ صَوتُو وتطيع كِلمتو</a:t>
            </a:r>
          </a:p>
          <a:p>
            <a:pPr algn="ctr"/>
            <a:r>
              <a:rPr lang="ar-LB" sz="7200" b="1" dirty="0">
                <a:solidFill>
                  <a:srgbClr val="273582"/>
                </a:solidFill>
                <a:latin typeface="Tahoma" panose="020B0604030504040204" pitchFamily="34" charset="0"/>
              </a:rPr>
              <a:t>فيك تِختَار تعيش ل الله</a:t>
            </a:r>
          </a:p>
        </p:txBody>
      </p:sp>
    </p:spTree>
    <p:extLst>
      <p:ext uri="{BB962C8B-B14F-4D97-AF65-F5344CB8AC3E}">
        <p14:creationId xmlns:p14="http://schemas.microsoft.com/office/powerpoint/2010/main" val="25124317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5F16F181-2EB2-D244-AF0D-7CE02AC33517}"/>
              </a:ext>
            </a:extLst>
          </p:cNvPr>
          <p:cNvSpPr/>
          <p:nvPr/>
        </p:nvSpPr>
        <p:spPr>
          <a:xfrm>
            <a:off x="2616201" y="1184999"/>
            <a:ext cx="6527799" cy="4524315"/>
          </a:xfrm>
          <a:prstGeom prst="rect">
            <a:avLst/>
          </a:prstGeom>
        </p:spPr>
        <p:txBody>
          <a:bodyPr wrap="square">
            <a:spAutoFit/>
          </a:bodyPr>
          <a:lstStyle/>
          <a:p>
            <a:pPr algn="ctr"/>
            <a:r>
              <a:rPr lang="ar-LB" sz="7200" b="1" dirty="0">
                <a:solidFill>
                  <a:srgbClr val="273582"/>
                </a:solidFill>
              </a:rPr>
              <a:t>فيك تِختَار تكون منيح</a:t>
            </a:r>
          </a:p>
          <a:p>
            <a:pPr algn="ctr"/>
            <a:r>
              <a:rPr lang="ar-LB" sz="7200" b="1" dirty="0">
                <a:solidFill>
                  <a:srgbClr val="273582"/>
                </a:solidFill>
              </a:rPr>
              <a:t>وحتى لو كان صعب</a:t>
            </a:r>
          </a:p>
          <a:p>
            <a:pPr algn="ctr"/>
            <a:r>
              <a:rPr lang="ar-LB" sz="7200" b="1" dirty="0">
                <a:solidFill>
                  <a:srgbClr val="273582"/>
                </a:solidFill>
              </a:rPr>
              <a:t>رحْ طيْع الله</a:t>
            </a:r>
          </a:p>
          <a:p>
            <a:pPr algn="ctr"/>
            <a:r>
              <a:rPr lang="ar-LB" sz="7200" b="1" dirty="0">
                <a:solidFill>
                  <a:srgbClr val="273582"/>
                </a:solidFill>
              </a:rPr>
              <a:t>أنا رَح طِيع</a:t>
            </a:r>
          </a:p>
        </p:txBody>
      </p:sp>
    </p:spTree>
    <p:extLst>
      <p:ext uri="{BB962C8B-B14F-4D97-AF65-F5344CB8AC3E}">
        <p14:creationId xmlns:p14="http://schemas.microsoft.com/office/powerpoint/2010/main" val="18322973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01627" y="903663"/>
            <a:ext cx="8788745" cy="5632311"/>
          </a:xfrm>
          <a:prstGeom prst="rect">
            <a:avLst/>
          </a:prstGeom>
        </p:spPr>
        <p:txBody>
          <a:bodyPr wrap="square">
            <a:spAutoFit/>
          </a:bodyPr>
          <a:lstStyle/>
          <a:p>
            <a:pPr algn="ctr"/>
            <a:r>
              <a:rPr lang="ar-LB" sz="7200" b="1" dirty="0">
                <a:solidFill>
                  <a:srgbClr val="273582"/>
                </a:solidFill>
                <a:latin typeface="Tahoma" panose="020B0604030504040204" pitchFamily="34" charset="0"/>
              </a:rPr>
              <a:t>- القرار -</a:t>
            </a:r>
          </a:p>
          <a:p>
            <a:pPr algn="ctr"/>
            <a:r>
              <a:rPr lang="ar-LB" sz="7200" b="1" dirty="0">
                <a:solidFill>
                  <a:srgbClr val="273582"/>
                </a:solidFill>
                <a:latin typeface="Tahoma" panose="020B0604030504040204" pitchFamily="34" charset="0"/>
              </a:rPr>
              <a:t>(شو هيِّ الطاعَة؟ شو يَعني طاعَة؟</a:t>
            </a:r>
          </a:p>
          <a:p>
            <a:pPr algn="ctr"/>
            <a:r>
              <a:rPr lang="ar-LB" sz="7200" b="1" dirty="0">
                <a:solidFill>
                  <a:srgbClr val="273582"/>
                </a:solidFill>
                <a:latin typeface="Tahoma" panose="020B0604030504040204" pitchFamily="34" charset="0"/>
              </a:rPr>
              <a:t>الطاعَة هيِّ إسمَعْ ل الله)٢</a:t>
            </a: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61039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88ADD73E-C7AD-114F-93DB-0E141C350576}"/>
              </a:ext>
            </a:extLst>
          </p:cNvPr>
          <p:cNvSpPr/>
          <p:nvPr/>
        </p:nvSpPr>
        <p:spPr>
          <a:xfrm>
            <a:off x="1377952" y="698491"/>
            <a:ext cx="9436095" cy="5632311"/>
          </a:xfrm>
          <a:prstGeom prst="rect">
            <a:avLst/>
          </a:prstGeom>
        </p:spPr>
        <p:txBody>
          <a:bodyPr wrap="square">
            <a:spAutoFit/>
          </a:bodyPr>
          <a:lstStyle/>
          <a:p>
            <a:pPr algn="ctr"/>
            <a:r>
              <a:rPr lang="ar-LB" sz="7200" b="1" dirty="0">
                <a:solidFill>
                  <a:srgbClr val="273582"/>
                </a:solidFill>
              </a:rPr>
              <a:t>-٢-</a:t>
            </a:r>
          </a:p>
          <a:p>
            <a:pPr algn="ctr"/>
            <a:r>
              <a:rPr lang="ar-LB" sz="7200" b="1" dirty="0">
                <a:solidFill>
                  <a:srgbClr val="273582"/>
                </a:solidFill>
              </a:rPr>
              <a:t>فيك تكون مِتِل نُوح وتطيع الله</a:t>
            </a:r>
          </a:p>
          <a:p>
            <a:pPr algn="ctr"/>
            <a:r>
              <a:rPr lang="ar-LB" sz="7200" b="1" dirty="0">
                <a:solidFill>
                  <a:srgbClr val="273582"/>
                </a:solidFill>
              </a:rPr>
              <a:t>حتى لو ضِحْكُو عليك الناس</a:t>
            </a:r>
          </a:p>
          <a:p>
            <a:pPr algn="ctr"/>
            <a:r>
              <a:rPr lang="ar-LB" sz="7200" b="1" dirty="0">
                <a:solidFill>
                  <a:srgbClr val="273582"/>
                </a:solidFill>
              </a:rPr>
              <a:t>هوِّ سِمِعْ ل الله</a:t>
            </a:r>
          </a:p>
          <a:p>
            <a:pPr algn="ctr"/>
            <a:r>
              <a:rPr lang="ar-LB" sz="7200" b="1" dirty="0">
                <a:solidFill>
                  <a:srgbClr val="273582"/>
                </a:solidFill>
              </a:rPr>
              <a:t>بِكِل الظرُوف</a:t>
            </a:r>
          </a:p>
        </p:txBody>
      </p:sp>
    </p:spTree>
    <p:extLst>
      <p:ext uri="{BB962C8B-B14F-4D97-AF65-F5344CB8AC3E}">
        <p14:creationId xmlns:p14="http://schemas.microsoft.com/office/powerpoint/2010/main" val="30404789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763</TotalTime>
  <Words>1824</Words>
  <Application>Microsoft Macintosh PowerPoint</Application>
  <PresentationFormat>Widescreen</PresentationFormat>
  <Paragraphs>219</Paragraphs>
  <Slides>33</Slides>
  <Notes>16</Notes>
  <HiddenSlides>0</HiddenSlides>
  <MMClips>4</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Calibri Light</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66</cp:revision>
  <dcterms:created xsi:type="dcterms:W3CDTF">2019-12-11T11:55:43Z</dcterms:created>
  <dcterms:modified xsi:type="dcterms:W3CDTF">2022-07-14T08:28:27Z</dcterms:modified>
</cp:coreProperties>
</file>